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372" r:id="rId3"/>
    <p:sldId id="370" r:id="rId4"/>
    <p:sldId id="371" r:id="rId5"/>
    <p:sldId id="365" r:id="rId6"/>
    <p:sldId id="376" r:id="rId7"/>
    <p:sldId id="341" r:id="rId8"/>
    <p:sldId id="364" r:id="rId9"/>
    <p:sldId id="344" r:id="rId10"/>
    <p:sldId id="353" r:id="rId11"/>
    <p:sldId id="369" r:id="rId12"/>
    <p:sldId id="367" r:id="rId13"/>
    <p:sldId id="345" r:id="rId14"/>
    <p:sldId id="347" r:id="rId15"/>
    <p:sldId id="374" r:id="rId16"/>
    <p:sldId id="354" r:id="rId17"/>
    <p:sldId id="377" r:id="rId18"/>
    <p:sldId id="363" r:id="rId19"/>
    <p:sldId id="368" r:id="rId20"/>
    <p:sldId id="3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9"/>
    <a:srgbClr val="C811AD"/>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4660"/>
  </p:normalViewPr>
  <p:slideViewPr>
    <p:cSldViewPr snapToGrid="0">
      <p:cViewPr varScale="1">
        <p:scale>
          <a:sx n="63" d="100"/>
          <a:sy n="63" d="100"/>
        </p:scale>
        <p:origin x="8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amak\Desktop\BSE_Sensex%20-%20Vivek%20-%2060-4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mak\Desktop\BSE_Sensex%20-%20Vivek.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1-year Rolling Returns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Sheet6!$I$6</c:f>
              <c:strCache>
                <c:ptCount val="1"/>
                <c:pt idx="0">
                  <c:v>Returns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Sheet6!$H$7:$H$10</c:f>
              <c:strCache>
                <c:ptCount val="4"/>
                <c:pt idx="0">
                  <c:v>Jan'16 - Dec'16</c:v>
                </c:pt>
                <c:pt idx="1">
                  <c:v>Feb'16 - Jan'17</c:v>
                </c:pt>
                <c:pt idx="2">
                  <c:v>Mar'16 - Feb'17</c:v>
                </c:pt>
                <c:pt idx="3">
                  <c:v>Apr'16 - Mar'17</c:v>
                </c:pt>
              </c:strCache>
            </c:strRef>
          </c:cat>
          <c:val>
            <c:numRef>
              <c:f>Sheet6!$I$7:$I$10</c:f>
              <c:numCache>
                <c:formatCode>0%</c:formatCode>
                <c:ptCount val="4"/>
                <c:pt idx="0">
                  <c:v>0.12</c:v>
                </c:pt>
                <c:pt idx="1">
                  <c:v>0.2</c:v>
                </c:pt>
                <c:pt idx="2">
                  <c:v>0.25</c:v>
                </c:pt>
                <c:pt idx="3" formatCode="0.00%">
                  <c:v>0.17199999999999999</c:v>
                </c:pt>
              </c:numCache>
            </c:numRef>
          </c:val>
          <c:extLst>
            <c:ext xmlns:c16="http://schemas.microsoft.com/office/drawing/2014/chart" uri="{C3380CC4-5D6E-409C-BE32-E72D297353CC}">
              <c16:uniqueId val="{00000000-48E3-4366-B8F9-993C0F62AEBF}"/>
            </c:ext>
          </c:extLst>
        </c:ser>
        <c:dLbls>
          <c:dLblPos val="outEnd"/>
          <c:showLegendKey val="0"/>
          <c:showVal val="1"/>
          <c:showCatName val="0"/>
          <c:showSerName val="0"/>
          <c:showPercent val="0"/>
          <c:showBubbleSize val="0"/>
        </c:dLbls>
        <c:gapWidth val="219"/>
        <c:overlap val="-27"/>
        <c:axId val="1487568240"/>
        <c:axId val="1534563248"/>
      </c:barChart>
      <c:catAx>
        <c:axId val="148756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34563248"/>
        <c:crosses val="autoZero"/>
        <c:auto val="1"/>
        <c:lblAlgn val="ctr"/>
        <c:lblOffset val="100"/>
        <c:noMultiLvlLbl val="0"/>
      </c:catAx>
      <c:valAx>
        <c:axId val="1534563248"/>
        <c:scaling>
          <c:orientation val="minMax"/>
        </c:scaling>
        <c:delete val="1"/>
        <c:axPos val="l"/>
        <c:numFmt formatCode="0%" sourceLinked="1"/>
        <c:majorTickMark val="none"/>
        <c:minorTickMark val="none"/>
        <c:tickLblPos val="nextTo"/>
        <c:crossAx val="14875682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FD Returns (in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Sheet4!$B$1</c:f>
              <c:strCache>
                <c:ptCount val="1"/>
                <c:pt idx="0">
                  <c:v>Average</c:v>
                </c:pt>
              </c:strCache>
            </c:strRef>
          </c:tx>
          <c:spPr>
            <a:ln w="28575" cap="rnd">
              <a:solidFill>
                <a:schemeClr val="accent1"/>
              </a:solidFill>
              <a:round/>
            </a:ln>
            <a:effectLst/>
          </c:spPr>
          <c:marker>
            <c:symbol val="none"/>
          </c:marker>
          <c:cat>
            <c:strRef>
              <c:f>Sheet4!$A$2:$A$48</c:f>
              <c:strCache>
                <c:ptCount val="47"/>
                <c:pt idx="0">
                  <c:v>1975-76</c:v>
                </c:pt>
                <c:pt idx="1">
                  <c:v>1976-77</c:v>
                </c:pt>
                <c:pt idx="2">
                  <c:v>1977-78</c:v>
                </c:pt>
                <c:pt idx="3">
                  <c:v>1978-79</c:v>
                </c:pt>
                <c:pt idx="4">
                  <c:v>1979-80</c:v>
                </c:pt>
                <c:pt idx="5">
                  <c:v>1980-81</c:v>
                </c:pt>
                <c:pt idx="6">
                  <c:v>1981-82</c:v>
                </c:pt>
                <c:pt idx="7">
                  <c:v>1982-83</c:v>
                </c:pt>
                <c:pt idx="8">
                  <c:v>1983-84</c:v>
                </c:pt>
                <c:pt idx="9">
                  <c:v>1984-85</c:v>
                </c:pt>
                <c:pt idx="10">
                  <c:v>1985-86</c:v>
                </c:pt>
                <c:pt idx="11">
                  <c:v>1986-87</c:v>
                </c:pt>
                <c:pt idx="12">
                  <c:v>1987-88</c:v>
                </c:pt>
                <c:pt idx="13">
                  <c:v>1988-89</c:v>
                </c:pt>
                <c:pt idx="14">
                  <c:v>1989-90</c:v>
                </c:pt>
                <c:pt idx="15">
                  <c:v>1990-91</c:v>
                </c:pt>
                <c:pt idx="16">
                  <c:v>1991-92</c:v>
                </c:pt>
                <c:pt idx="17">
                  <c:v>1992-93</c:v>
                </c:pt>
                <c:pt idx="18">
                  <c:v>1993-94</c:v>
                </c:pt>
                <c:pt idx="19">
                  <c:v>1994-95</c:v>
                </c:pt>
                <c:pt idx="20">
                  <c:v>1995-96</c:v>
                </c:pt>
                <c:pt idx="21">
                  <c:v>1996-97</c:v>
                </c:pt>
                <c:pt idx="22">
                  <c:v>1997-98</c:v>
                </c:pt>
                <c:pt idx="23">
                  <c:v>1998-99</c:v>
                </c:pt>
                <c:pt idx="24">
                  <c:v>1999-00</c:v>
                </c:pt>
                <c:pt idx="25">
                  <c:v>2000-01</c:v>
                </c:pt>
                <c:pt idx="26">
                  <c:v>2001-02</c:v>
                </c:pt>
                <c:pt idx="27">
                  <c:v>2002-03</c:v>
                </c:pt>
                <c:pt idx="28">
                  <c:v>2003-04</c:v>
                </c:pt>
                <c:pt idx="29">
                  <c:v>2004-05</c:v>
                </c:pt>
                <c:pt idx="30">
                  <c:v>2005-06</c:v>
                </c:pt>
                <c:pt idx="31">
                  <c:v>2006-07</c:v>
                </c:pt>
                <c:pt idx="32">
                  <c:v>2007-08</c:v>
                </c:pt>
                <c:pt idx="33">
                  <c:v>2008-09</c:v>
                </c:pt>
                <c:pt idx="34">
                  <c:v>2009-10</c:v>
                </c:pt>
                <c:pt idx="35">
                  <c:v>2010-11</c:v>
                </c:pt>
                <c:pt idx="36">
                  <c:v>2011-12</c:v>
                </c:pt>
                <c:pt idx="37">
                  <c:v>2012-13</c:v>
                </c:pt>
                <c:pt idx="38">
                  <c:v>2013-14</c:v>
                </c:pt>
                <c:pt idx="39">
                  <c:v>2014-15</c:v>
                </c:pt>
                <c:pt idx="40">
                  <c:v>2015-16</c:v>
                </c:pt>
                <c:pt idx="41">
                  <c:v>2016-17</c:v>
                </c:pt>
                <c:pt idx="42">
                  <c:v>2017-18</c:v>
                </c:pt>
                <c:pt idx="43">
                  <c:v>2018-19</c:v>
                </c:pt>
                <c:pt idx="44">
                  <c:v>2019-20</c:v>
                </c:pt>
                <c:pt idx="45">
                  <c:v>2020-21</c:v>
                </c:pt>
                <c:pt idx="46">
                  <c:v>2021-22</c:v>
                </c:pt>
              </c:strCache>
            </c:strRef>
          </c:cat>
          <c:val>
            <c:numRef>
              <c:f>Sheet4!$B$2:$B$48</c:f>
              <c:numCache>
                <c:formatCode>0.0</c:formatCode>
                <c:ptCount val="47"/>
                <c:pt idx="0">
                  <c:v>8</c:v>
                </c:pt>
                <c:pt idx="1">
                  <c:v>8</c:v>
                </c:pt>
                <c:pt idx="2">
                  <c:v>6</c:v>
                </c:pt>
                <c:pt idx="3">
                  <c:v>6</c:v>
                </c:pt>
                <c:pt idx="4">
                  <c:v>7</c:v>
                </c:pt>
                <c:pt idx="5">
                  <c:v>8</c:v>
                </c:pt>
                <c:pt idx="6">
                  <c:v>8.5</c:v>
                </c:pt>
                <c:pt idx="7">
                  <c:v>8.5</c:v>
                </c:pt>
                <c:pt idx="8">
                  <c:v>8.5</c:v>
                </c:pt>
                <c:pt idx="9">
                  <c:v>8.5</c:v>
                </c:pt>
                <c:pt idx="10">
                  <c:v>8.75</c:v>
                </c:pt>
                <c:pt idx="11">
                  <c:v>8.75</c:v>
                </c:pt>
                <c:pt idx="12">
                  <c:v>9.5</c:v>
                </c:pt>
                <c:pt idx="13">
                  <c:v>9.5</c:v>
                </c:pt>
                <c:pt idx="14">
                  <c:v>9.5</c:v>
                </c:pt>
                <c:pt idx="15">
                  <c:v>9.5</c:v>
                </c:pt>
                <c:pt idx="16">
                  <c:v>12</c:v>
                </c:pt>
                <c:pt idx="17">
                  <c:v>11</c:v>
                </c:pt>
                <c:pt idx="18">
                  <c:v>10</c:v>
                </c:pt>
                <c:pt idx="19">
                  <c:v>11</c:v>
                </c:pt>
                <c:pt idx="20">
                  <c:v>12</c:v>
                </c:pt>
                <c:pt idx="21">
                  <c:v>11.5</c:v>
                </c:pt>
                <c:pt idx="22">
                  <c:v>10.75</c:v>
                </c:pt>
                <c:pt idx="23">
                  <c:v>10</c:v>
                </c:pt>
                <c:pt idx="24">
                  <c:v>9</c:v>
                </c:pt>
                <c:pt idx="25">
                  <c:v>9</c:v>
                </c:pt>
                <c:pt idx="26">
                  <c:v>8</c:v>
                </c:pt>
                <c:pt idx="27">
                  <c:v>5.125</c:v>
                </c:pt>
                <c:pt idx="28">
                  <c:v>4.625</c:v>
                </c:pt>
                <c:pt idx="29">
                  <c:v>5.375</c:v>
                </c:pt>
                <c:pt idx="30">
                  <c:v>6.25</c:v>
                </c:pt>
                <c:pt idx="31">
                  <c:v>8.25</c:v>
                </c:pt>
                <c:pt idx="32">
                  <c:v>8.5</c:v>
                </c:pt>
                <c:pt idx="33">
                  <c:v>8.375</c:v>
                </c:pt>
                <c:pt idx="34">
                  <c:v>6.5</c:v>
                </c:pt>
                <c:pt idx="35">
                  <c:v>7</c:v>
                </c:pt>
                <c:pt idx="36">
                  <c:v>9.125</c:v>
                </c:pt>
                <c:pt idx="37">
                  <c:v>8.875</c:v>
                </c:pt>
                <c:pt idx="38">
                  <c:v>9</c:v>
                </c:pt>
                <c:pt idx="39">
                  <c:v>8.625</c:v>
                </c:pt>
                <c:pt idx="40">
                  <c:v>7.375</c:v>
                </c:pt>
                <c:pt idx="41">
                  <c:v>6.875</c:v>
                </c:pt>
                <c:pt idx="42">
                  <c:v>6.5750000000000002</c:v>
                </c:pt>
                <c:pt idx="43">
                  <c:v>6.75</c:v>
                </c:pt>
                <c:pt idx="44">
                  <c:v>5.6</c:v>
                </c:pt>
                <c:pt idx="45">
                  <c:v>5.0999999999999996</c:v>
                </c:pt>
                <c:pt idx="46">
                  <c:v>5.0250000000000004</c:v>
                </c:pt>
              </c:numCache>
            </c:numRef>
          </c:val>
          <c:smooth val="0"/>
          <c:extLst>
            <c:ext xmlns:c16="http://schemas.microsoft.com/office/drawing/2014/chart" uri="{C3380CC4-5D6E-409C-BE32-E72D297353CC}">
              <c16:uniqueId val="{00000000-0826-47CD-969E-6A9B111654F0}"/>
            </c:ext>
          </c:extLst>
        </c:ser>
        <c:dLbls>
          <c:showLegendKey val="0"/>
          <c:showVal val="0"/>
          <c:showCatName val="0"/>
          <c:showSerName val="0"/>
          <c:showPercent val="0"/>
          <c:showBubbleSize val="0"/>
        </c:dLbls>
        <c:smooth val="0"/>
        <c:axId val="107340527"/>
        <c:axId val="184409679"/>
      </c:lineChart>
      <c:catAx>
        <c:axId val="10734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84409679"/>
        <c:crosses val="autoZero"/>
        <c:auto val="1"/>
        <c:lblAlgn val="ctr"/>
        <c:lblOffset val="100"/>
        <c:tickLblSkip val="9"/>
        <c:noMultiLvlLbl val="0"/>
      </c:catAx>
      <c:valAx>
        <c:axId val="18440967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07340527"/>
        <c:crosses val="autoZero"/>
        <c:crossBetween val="between"/>
        <c:majorUnit val="3"/>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3/23/2023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f2e3175deb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f2e3175deb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432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7355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420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62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3/23/2023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3/23/2023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behaviouralinvestment.com/2023/03/07/is-it-easier-for-investors-to-forecast-the-long-term-or-short-ter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gulaq.com/uncategorized/setting-returns-expectations/" TargetMode="Externa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4573" y="50800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3" y="2835387"/>
            <a:ext cx="8173155" cy="1248782"/>
            <a:chOff x="2099734" y="2611105"/>
            <a:chExt cx="8173155" cy="1248782"/>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4959052" y="3429000"/>
              <a:ext cx="1969322" cy="430887"/>
            </a:xfrm>
            <a:prstGeom prst="rect">
              <a:avLst/>
            </a:prstGeom>
            <a:noFill/>
          </p:spPr>
          <p:txBody>
            <a:bodyPr wrap="none" rtlCol="0">
              <a:spAutoFit/>
            </a:bodyPr>
            <a:lstStyle/>
            <a:p>
              <a:r>
                <a:rPr lang="en-IN" sz="2200" dirty="0"/>
                <a:t>- Sandeep Tyagi</a:t>
              </a:r>
              <a:endParaRPr lang="en-US" sz="2200" dirty="0"/>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3" name="TextBox 32">
            <a:extLst>
              <a:ext uri="{FF2B5EF4-FFF2-40B4-BE49-F238E27FC236}">
                <a16:creationId xmlns:a16="http://schemas.microsoft.com/office/drawing/2014/main" id="{74A9CC29-4D41-F15F-6220-A88E7F539206}"/>
              </a:ext>
            </a:extLst>
          </p:cNvPr>
          <p:cNvSpPr txBox="1"/>
          <p:nvPr/>
        </p:nvSpPr>
        <p:spPr>
          <a:xfrm>
            <a:off x="1557087" y="1596719"/>
            <a:ext cx="10040162" cy="2126864"/>
          </a:xfrm>
          <a:prstGeom prst="rect">
            <a:avLst/>
          </a:prstGeom>
          <a:noFill/>
        </p:spPr>
        <p:txBody>
          <a:bodyPr wrap="square" rtlCol="0">
            <a:spAutoFit/>
          </a:bodyPr>
          <a:lstStyle/>
          <a:p>
            <a:pPr>
              <a:lnSpc>
                <a:spcPct val="150000"/>
              </a:lnSpc>
            </a:pPr>
            <a:r>
              <a:rPr lang="en-IN" b="1" dirty="0">
                <a:solidFill>
                  <a:schemeClr val="bg2">
                    <a:lumMod val="10000"/>
                  </a:schemeClr>
                </a:solidFill>
              </a:rPr>
              <a:t>Chances of losing money after investing for 1-Year in Sensex?</a:t>
            </a:r>
            <a:endParaRPr lang="en-IN" b="1" dirty="0"/>
          </a:p>
          <a:p>
            <a:pPr marL="342900" indent="-342900" rtl="0">
              <a:lnSpc>
                <a:spcPct val="150000"/>
              </a:lnSpc>
              <a:buFont typeface="+mj-lt"/>
              <a:buAutoNum type="alphaLcParenR"/>
            </a:pPr>
            <a:r>
              <a:rPr lang="en-IN" dirty="0"/>
              <a:t>10%</a:t>
            </a:r>
          </a:p>
          <a:p>
            <a:pPr marL="342900" indent="-342900" rtl="0">
              <a:lnSpc>
                <a:spcPct val="150000"/>
              </a:lnSpc>
              <a:buFont typeface="+mj-lt"/>
              <a:buAutoNum type="alphaLcParenR"/>
            </a:pPr>
            <a:r>
              <a:rPr lang="en-IN" dirty="0"/>
              <a:t>20%</a:t>
            </a:r>
          </a:p>
          <a:p>
            <a:pPr marL="342900" indent="-342900" rtl="0">
              <a:lnSpc>
                <a:spcPct val="150000"/>
              </a:lnSpc>
              <a:buFont typeface="+mj-lt"/>
              <a:buAutoNum type="alphaLcParenR"/>
            </a:pPr>
            <a:r>
              <a:rPr lang="en-IN" b="1" dirty="0"/>
              <a:t>30%</a:t>
            </a:r>
          </a:p>
          <a:p>
            <a:pPr marL="342900" indent="-342900" rtl="0">
              <a:lnSpc>
                <a:spcPct val="150000"/>
              </a:lnSpc>
              <a:buFont typeface="+mj-lt"/>
              <a:buAutoNum type="alphaLcParenR"/>
            </a:pPr>
            <a:r>
              <a:rPr lang="en-IN" dirty="0"/>
              <a:t>40%</a:t>
            </a:r>
          </a:p>
        </p:txBody>
      </p:sp>
      <p:grpSp>
        <p:nvGrpSpPr>
          <p:cNvPr id="35" name="Group 34">
            <a:extLst>
              <a:ext uri="{FF2B5EF4-FFF2-40B4-BE49-F238E27FC236}">
                <a16:creationId xmlns:a16="http://schemas.microsoft.com/office/drawing/2014/main" id="{BC93130C-30B2-48E8-0411-0E0BD3BC6345}"/>
              </a:ext>
            </a:extLst>
          </p:cNvPr>
          <p:cNvGrpSpPr/>
          <p:nvPr/>
        </p:nvGrpSpPr>
        <p:grpSpPr>
          <a:xfrm>
            <a:off x="0" y="-13252"/>
            <a:ext cx="12192000" cy="1386477"/>
            <a:chOff x="0" y="-13252"/>
            <a:chExt cx="12192000" cy="1386477"/>
          </a:xfrm>
        </p:grpSpPr>
        <p:grpSp>
          <p:nvGrpSpPr>
            <p:cNvPr id="36" name="Group 35">
              <a:extLst>
                <a:ext uri="{FF2B5EF4-FFF2-40B4-BE49-F238E27FC236}">
                  <a16:creationId xmlns:a16="http://schemas.microsoft.com/office/drawing/2014/main" id="{BB22A9C3-8C27-0413-A171-9754F6FD0611}"/>
                </a:ext>
              </a:extLst>
            </p:cNvPr>
            <p:cNvGrpSpPr/>
            <p:nvPr/>
          </p:nvGrpSpPr>
          <p:grpSpPr>
            <a:xfrm>
              <a:off x="0" y="-13252"/>
              <a:ext cx="12192000" cy="1386477"/>
              <a:chOff x="0" y="-13252"/>
              <a:chExt cx="12192000" cy="1386477"/>
            </a:xfrm>
          </p:grpSpPr>
          <p:sp>
            <p:nvSpPr>
              <p:cNvPr id="38" name="Rectangle 37">
                <a:extLst>
                  <a:ext uri="{FF2B5EF4-FFF2-40B4-BE49-F238E27FC236}">
                    <a16:creationId xmlns:a16="http://schemas.microsoft.com/office/drawing/2014/main" id="{F37EA0FD-69CC-CB22-2958-42CF9C5E67A6}"/>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7">
                <a:extLst>
                  <a:ext uri="{FF2B5EF4-FFF2-40B4-BE49-F238E27FC236}">
                    <a16:creationId xmlns:a16="http://schemas.microsoft.com/office/drawing/2014/main" id="{05F5220E-F423-A11F-9E1D-F38CC4024043}"/>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 name="Picture 39" descr="Icon&#10;&#10;Description automatically generated">
                <a:extLst>
                  <a:ext uri="{FF2B5EF4-FFF2-40B4-BE49-F238E27FC236}">
                    <a16:creationId xmlns:a16="http://schemas.microsoft.com/office/drawing/2014/main" id="{1A1C852B-64CF-DCC9-096C-855420FF3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7" name="TextBox 36">
              <a:extLst>
                <a:ext uri="{FF2B5EF4-FFF2-40B4-BE49-F238E27FC236}">
                  <a16:creationId xmlns:a16="http://schemas.microsoft.com/office/drawing/2014/main" id="{3895AD4D-A0B9-72A0-4642-37CD01F43A45}"/>
                </a:ext>
              </a:extLst>
            </p:cNvPr>
            <p:cNvSpPr txBox="1"/>
            <p:nvPr/>
          </p:nvSpPr>
          <p:spPr>
            <a:xfrm>
              <a:off x="1030415" y="324993"/>
              <a:ext cx="3225563" cy="553998"/>
            </a:xfrm>
            <a:prstGeom prst="rect">
              <a:avLst/>
            </a:prstGeom>
            <a:noFill/>
          </p:spPr>
          <p:txBody>
            <a:bodyPr wrap="none" rtlCol="0">
              <a:spAutoFit/>
            </a:bodyPr>
            <a:lstStyle/>
            <a:p>
              <a:r>
                <a:rPr lang="en-US" sz="3000" b="1" dirty="0">
                  <a:solidFill>
                    <a:schemeClr val="bg1"/>
                  </a:solidFill>
                  <a:latin typeface="Merriweather" pitchFamily="2" charset="77"/>
                </a:rPr>
                <a:t>Rolling Returns</a:t>
              </a:r>
              <a:endParaRPr lang="en-US" sz="3000" dirty="0">
                <a:solidFill>
                  <a:schemeClr val="bg1"/>
                </a:solidFill>
                <a:latin typeface="Merriweather" pitchFamily="2" charset="77"/>
              </a:endParaRPr>
            </a:p>
          </p:txBody>
        </p:sp>
      </p:grpSp>
      <p:pic>
        <p:nvPicPr>
          <p:cNvPr id="47" name="Graphic 46" descr="Questions with solid fill">
            <a:extLst>
              <a:ext uri="{FF2B5EF4-FFF2-40B4-BE49-F238E27FC236}">
                <a16:creationId xmlns:a16="http://schemas.microsoft.com/office/drawing/2014/main" id="{885FD41D-8FFB-D6FF-0809-7C82693000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188" y="1596719"/>
            <a:ext cx="458659" cy="458659"/>
          </a:xfrm>
          <a:prstGeom prst="rect">
            <a:avLst/>
          </a:prstGeom>
        </p:spPr>
      </p:pic>
    </p:spTree>
    <p:extLst>
      <p:ext uri="{BB962C8B-B14F-4D97-AF65-F5344CB8AC3E}">
        <p14:creationId xmlns:p14="http://schemas.microsoft.com/office/powerpoint/2010/main" val="2848420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5" name="TextBox 24">
            <a:extLst>
              <a:ext uri="{FF2B5EF4-FFF2-40B4-BE49-F238E27FC236}">
                <a16:creationId xmlns:a16="http://schemas.microsoft.com/office/drawing/2014/main" id="{EF181A40-3E1C-4E3C-E75D-4D10AC6D80EF}"/>
              </a:ext>
            </a:extLst>
          </p:cNvPr>
          <p:cNvSpPr txBox="1"/>
          <p:nvPr/>
        </p:nvSpPr>
        <p:spPr>
          <a:xfrm>
            <a:off x="1588312" y="1566771"/>
            <a:ext cx="7372217" cy="2126864"/>
          </a:xfrm>
          <a:prstGeom prst="rect">
            <a:avLst/>
          </a:prstGeom>
          <a:noFill/>
        </p:spPr>
        <p:txBody>
          <a:bodyPr wrap="square" rtlCol="0">
            <a:spAutoFit/>
          </a:bodyPr>
          <a:lstStyle/>
          <a:p>
            <a:pPr>
              <a:lnSpc>
                <a:spcPct val="150000"/>
              </a:lnSpc>
            </a:pPr>
            <a:r>
              <a:rPr lang="en-IN" b="1" dirty="0">
                <a:solidFill>
                  <a:schemeClr val="bg2">
                    <a:lumMod val="10000"/>
                  </a:schemeClr>
                </a:solidFill>
              </a:rPr>
              <a:t>Chances of losing money after investing for 10-Year in Sensex?</a:t>
            </a:r>
            <a:endParaRPr lang="en-IN" b="1" dirty="0">
              <a:solidFill>
                <a:srgbClr val="0070C0"/>
              </a:solidFill>
            </a:endParaRPr>
          </a:p>
          <a:p>
            <a:pPr marL="342900" indent="-342900">
              <a:lnSpc>
                <a:spcPct val="150000"/>
              </a:lnSpc>
              <a:buAutoNum type="alphaLcParenR"/>
            </a:pPr>
            <a:r>
              <a:rPr lang="en-IN" b="1" dirty="0"/>
              <a:t>1%</a:t>
            </a:r>
          </a:p>
          <a:p>
            <a:pPr marL="342900" indent="-342900">
              <a:lnSpc>
                <a:spcPct val="150000"/>
              </a:lnSpc>
              <a:buAutoNum type="alphaLcParenR"/>
            </a:pPr>
            <a:r>
              <a:rPr lang="en-IN" dirty="0"/>
              <a:t>5%</a:t>
            </a:r>
          </a:p>
          <a:p>
            <a:pPr marL="342900" indent="-342900">
              <a:lnSpc>
                <a:spcPct val="150000"/>
              </a:lnSpc>
              <a:buAutoNum type="alphaLcParenR"/>
            </a:pPr>
            <a:r>
              <a:rPr lang="en-IN" dirty="0"/>
              <a:t>10%</a:t>
            </a:r>
          </a:p>
          <a:p>
            <a:pPr marL="342900" indent="-342900">
              <a:lnSpc>
                <a:spcPct val="150000"/>
              </a:lnSpc>
              <a:buAutoNum type="alphaLcParenR"/>
            </a:pPr>
            <a:r>
              <a:rPr lang="en-IN" dirty="0"/>
              <a:t>20%</a:t>
            </a:r>
            <a:endParaRPr lang="en-US" dirty="0"/>
          </a:p>
        </p:txBody>
      </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386477"/>
            <a:chOff x="0" y="-13252"/>
            <a:chExt cx="12192000" cy="1386477"/>
          </a:xfrm>
        </p:grpSpPr>
        <p:grpSp>
          <p:nvGrpSpPr>
            <p:cNvPr id="28" name="Group 27">
              <a:extLst>
                <a:ext uri="{FF2B5EF4-FFF2-40B4-BE49-F238E27FC236}">
                  <a16:creationId xmlns:a16="http://schemas.microsoft.com/office/drawing/2014/main" id="{581F3E04-78C7-992F-72E6-F017AECAEDF4}"/>
                </a:ext>
              </a:extLst>
            </p:cNvPr>
            <p:cNvGrpSpPr/>
            <p:nvPr/>
          </p:nvGrpSpPr>
          <p:grpSpPr>
            <a:xfrm>
              <a:off x="0" y="-13252"/>
              <a:ext cx="12192000" cy="1386477"/>
              <a:chOff x="0" y="-13252"/>
              <a:chExt cx="12192000" cy="1386477"/>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7">
                <a:extLst>
                  <a:ext uri="{FF2B5EF4-FFF2-40B4-BE49-F238E27FC236}">
                    <a16:creationId xmlns:a16="http://schemas.microsoft.com/office/drawing/2014/main" id="{C7FC76CA-3A50-F7CF-5301-641E51C04BB8}"/>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descr="Icon&#10;&#10;Description automatically generated">
                <a:extLst>
                  <a:ext uri="{FF2B5EF4-FFF2-40B4-BE49-F238E27FC236}">
                    <a16:creationId xmlns:a16="http://schemas.microsoft.com/office/drawing/2014/main" id="{E70D1D80-FB6B-6B83-7E91-2DB5CE4A2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3225563" cy="553998"/>
            </a:xfrm>
            <a:prstGeom prst="rect">
              <a:avLst/>
            </a:prstGeom>
            <a:noFill/>
          </p:spPr>
          <p:txBody>
            <a:bodyPr wrap="none" rtlCol="0">
              <a:spAutoFit/>
            </a:bodyPr>
            <a:lstStyle/>
            <a:p>
              <a:r>
                <a:rPr lang="en-US" sz="3000" b="1" dirty="0">
                  <a:solidFill>
                    <a:schemeClr val="bg1"/>
                  </a:solidFill>
                  <a:latin typeface="Merriweather" pitchFamily="2" charset="77"/>
                </a:rPr>
                <a:t>Rolling Returns</a:t>
              </a:r>
              <a:endParaRPr lang="en-US" sz="3000" dirty="0">
                <a:solidFill>
                  <a:schemeClr val="bg1"/>
                </a:solidFill>
                <a:latin typeface="Merriweather" pitchFamily="2" charset="77"/>
              </a:endParaRPr>
            </a:p>
          </p:txBody>
        </p:sp>
      </p:grpSp>
      <p:pic>
        <p:nvPicPr>
          <p:cNvPr id="35" name="Graphic 34" descr="Questions with solid fill">
            <a:extLst>
              <a:ext uri="{FF2B5EF4-FFF2-40B4-BE49-F238E27FC236}">
                <a16:creationId xmlns:a16="http://schemas.microsoft.com/office/drawing/2014/main" id="{36F466BB-ADCD-A93D-61BE-7BD6F2822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188" y="1596719"/>
            <a:ext cx="458659" cy="458659"/>
          </a:xfrm>
          <a:prstGeom prst="rect">
            <a:avLst/>
          </a:prstGeom>
        </p:spPr>
      </p:pic>
    </p:spTree>
    <p:extLst>
      <p:ext uri="{BB962C8B-B14F-4D97-AF65-F5344CB8AC3E}">
        <p14:creationId xmlns:p14="http://schemas.microsoft.com/office/powerpoint/2010/main" val="1129863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pic>
        <p:nvPicPr>
          <p:cNvPr id="3" name="Picture 2" descr="Graphical user interface, chart, application&#10;&#10;Description automatically generated">
            <a:extLst>
              <a:ext uri="{FF2B5EF4-FFF2-40B4-BE49-F238E27FC236}">
                <a16:creationId xmlns:a16="http://schemas.microsoft.com/office/drawing/2014/main" id="{AA7257E0-2A6C-6AF4-FB79-CF1721185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6317" y="1850909"/>
            <a:ext cx="8376783" cy="4339779"/>
          </a:xfrm>
          <a:prstGeom prst="rect">
            <a:avLst/>
          </a:prstGeom>
        </p:spPr>
      </p:pic>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386477"/>
            <a:chOff x="0" y="-13252"/>
            <a:chExt cx="12192000" cy="1386477"/>
          </a:xfrm>
        </p:grpSpPr>
        <p:grpSp>
          <p:nvGrpSpPr>
            <p:cNvPr id="32" name="Group 31">
              <a:extLst>
                <a:ext uri="{FF2B5EF4-FFF2-40B4-BE49-F238E27FC236}">
                  <a16:creationId xmlns:a16="http://schemas.microsoft.com/office/drawing/2014/main" id="{BE47D1F7-7A4C-6192-88C4-CAC0D6228E3F}"/>
                </a:ext>
              </a:extLst>
            </p:cNvPr>
            <p:cNvGrpSpPr/>
            <p:nvPr/>
          </p:nvGrpSpPr>
          <p:grpSpPr>
            <a:xfrm>
              <a:off x="0" y="-13252"/>
              <a:ext cx="12192000" cy="1386477"/>
              <a:chOff x="0" y="-13252"/>
              <a:chExt cx="12192000" cy="1386477"/>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7">
                <a:extLst>
                  <a:ext uri="{FF2B5EF4-FFF2-40B4-BE49-F238E27FC236}">
                    <a16:creationId xmlns:a16="http://schemas.microsoft.com/office/drawing/2014/main" id="{5528BABD-484E-4B77-967C-621EBD7AEDE8}"/>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Icon&#10;&#10;Description automatically generated">
                <a:extLst>
                  <a:ext uri="{FF2B5EF4-FFF2-40B4-BE49-F238E27FC236}">
                    <a16:creationId xmlns:a16="http://schemas.microsoft.com/office/drawing/2014/main" id="{86627E5D-A85D-060F-E4B3-49AF6463E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3225563" cy="553998"/>
            </a:xfrm>
            <a:prstGeom prst="rect">
              <a:avLst/>
            </a:prstGeom>
            <a:noFill/>
          </p:spPr>
          <p:txBody>
            <a:bodyPr wrap="none" rtlCol="0">
              <a:spAutoFit/>
            </a:bodyPr>
            <a:lstStyle/>
            <a:p>
              <a:r>
                <a:rPr lang="en-US" sz="3000" b="1" dirty="0">
                  <a:solidFill>
                    <a:schemeClr val="bg1"/>
                  </a:solidFill>
                  <a:latin typeface="Merriweather" pitchFamily="2" charset="77"/>
                </a:rPr>
                <a:t>Rolling Returns</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18446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4D1775C-15C9-10D5-C082-0D8252A625CB}"/>
              </a:ext>
            </a:extLst>
          </p:cNvPr>
          <p:cNvSpPr/>
          <p:nvPr/>
        </p:nvSpPr>
        <p:spPr>
          <a:xfrm>
            <a:off x="2050105" y="2297724"/>
            <a:ext cx="8091790" cy="33152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aphicFrame>
        <p:nvGraphicFramePr>
          <p:cNvPr id="2" name="Table 1">
            <a:extLst>
              <a:ext uri="{FF2B5EF4-FFF2-40B4-BE49-F238E27FC236}">
                <a16:creationId xmlns:a16="http://schemas.microsoft.com/office/drawing/2014/main" id="{EB2ED74C-5976-2F05-C9D1-1212CB0FAE2C}"/>
              </a:ext>
            </a:extLst>
          </p:cNvPr>
          <p:cNvGraphicFramePr>
            <a:graphicFrameLocks noGrp="1"/>
          </p:cNvGraphicFramePr>
          <p:nvPr>
            <p:extLst>
              <p:ext uri="{D42A27DB-BD31-4B8C-83A1-F6EECF244321}">
                <p14:modId xmlns:p14="http://schemas.microsoft.com/office/powerpoint/2010/main" val="915754989"/>
              </p:ext>
            </p:extLst>
          </p:nvPr>
        </p:nvGraphicFramePr>
        <p:xfrm>
          <a:off x="2341962" y="2588458"/>
          <a:ext cx="7508077" cy="2759040"/>
        </p:xfrm>
        <a:graphic>
          <a:graphicData uri="http://schemas.openxmlformats.org/drawingml/2006/table">
            <a:tbl>
              <a:tblPr>
                <a:tableStyleId>{5C22544A-7EE6-4342-B048-85BDC9FD1C3A}</a:tableStyleId>
              </a:tblPr>
              <a:tblGrid>
                <a:gridCol w="2131627">
                  <a:extLst>
                    <a:ext uri="{9D8B030D-6E8A-4147-A177-3AD203B41FA5}">
                      <a16:colId xmlns:a16="http://schemas.microsoft.com/office/drawing/2014/main" val="1635288133"/>
                    </a:ext>
                  </a:extLst>
                </a:gridCol>
                <a:gridCol w="1793448">
                  <a:extLst>
                    <a:ext uri="{9D8B030D-6E8A-4147-A177-3AD203B41FA5}">
                      <a16:colId xmlns:a16="http://schemas.microsoft.com/office/drawing/2014/main" val="1994485848"/>
                    </a:ext>
                  </a:extLst>
                </a:gridCol>
                <a:gridCol w="1682139">
                  <a:extLst>
                    <a:ext uri="{9D8B030D-6E8A-4147-A177-3AD203B41FA5}">
                      <a16:colId xmlns:a16="http://schemas.microsoft.com/office/drawing/2014/main" val="3649846593"/>
                    </a:ext>
                  </a:extLst>
                </a:gridCol>
                <a:gridCol w="1900863">
                  <a:extLst>
                    <a:ext uri="{9D8B030D-6E8A-4147-A177-3AD203B41FA5}">
                      <a16:colId xmlns:a16="http://schemas.microsoft.com/office/drawing/2014/main" val="947778428"/>
                    </a:ext>
                  </a:extLst>
                </a:gridCol>
              </a:tblGrid>
              <a:tr h="689760">
                <a:tc>
                  <a:txBody>
                    <a:bodyPr/>
                    <a:lstStyle/>
                    <a:p>
                      <a:pPr lvl="1"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9525" marR="9525" marT="9525" marB="0" anchor="ctr">
                    <a:solidFill>
                      <a:schemeClr val="accent1">
                        <a:lumMod val="20000"/>
                        <a:lumOff val="80000"/>
                      </a:schemeClr>
                    </a:solidFill>
                  </a:tcPr>
                </a:tc>
                <a:tc>
                  <a:txBody>
                    <a:bodyPr/>
                    <a:lstStyle/>
                    <a:p>
                      <a:pPr lvl="0" algn="ctr" fontAlgn="b"/>
                      <a:r>
                        <a:rPr lang="en-US" sz="1800" b="1" u="none" strike="noStrike" dirty="0">
                          <a:solidFill>
                            <a:schemeClr val="tx1"/>
                          </a:solidFill>
                          <a:effectLst/>
                          <a:latin typeface="+mn-lt"/>
                        </a:rPr>
                        <a:t>1 year</a:t>
                      </a:r>
                      <a:endParaRPr lang="en-US" sz="1800" b="1" i="0" u="none" strike="noStrike" dirty="0">
                        <a:solidFill>
                          <a:schemeClr val="tx1"/>
                        </a:solidFill>
                        <a:effectLst/>
                        <a:latin typeface="+mn-lt"/>
                      </a:endParaRPr>
                    </a:p>
                  </a:txBody>
                  <a:tcPr marL="9525" marR="9525" marT="9525" marB="0" anchor="ctr">
                    <a:solidFill>
                      <a:schemeClr val="accent1">
                        <a:lumMod val="20000"/>
                        <a:lumOff val="80000"/>
                      </a:schemeClr>
                    </a:solidFill>
                  </a:tcPr>
                </a:tc>
                <a:tc>
                  <a:txBody>
                    <a:bodyPr/>
                    <a:lstStyle/>
                    <a:p>
                      <a:pPr lvl="0" algn="ctr" fontAlgn="b"/>
                      <a:r>
                        <a:rPr lang="en-US" sz="1800" b="1" u="none" strike="noStrike" dirty="0">
                          <a:solidFill>
                            <a:schemeClr val="tx1"/>
                          </a:solidFill>
                          <a:effectLst/>
                          <a:latin typeface="+mn-lt"/>
                        </a:rPr>
                        <a:t>5 year</a:t>
                      </a:r>
                      <a:endParaRPr lang="en-US" sz="1800" b="1" i="0" u="none" strike="noStrike" dirty="0">
                        <a:solidFill>
                          <a:schemeClr val="tx1"/>
                        </a:solidFill>
                        <a:effectLst/>
                        <a:latin typeface="+mn-lt"/>
                      </a:endParaRPr>
                    </a:p>
                  </a:txBody>
                  <a:tcPr marL="9525" marR="9525" marT="9525" marB="0" anchor="ctr">
                    <a:solidFill>
                      <a:schemeClr val="accent1">
                        <a:lumMod val="20000"/>
                        <a:lumOff val="80000"/>
                      </a:schemeClr>
                    </a:solidFill>
                  </a:tcPr>
                </a:tc>
                <a:tc>
                  <a:txBody>
                    <a:bodyPr/>
                    <a:lstStyle/>
                    <a:p>
                      <a:pPr lvl="0" algn="ctr" fontAlgn="b"/>
                      <a:r>
                        <a:rPr lang="en-US" sz="1800" b="1" u="none" strike="noStrike" dirty="0">
                          <a:solidFill>
                            <a:schemeClr val="tx1"/>
                          </a:solidFill>
                          <a:effectLst/>
                          <a:latin typeface="+mn-lt"/>
                        </a:rPr>
                        <a:t>10 year</a:t>
                      </a:r>
                      <a:endParaRPr lang="en-US" sz="1800" b="1" i="0" u="none" strike="noStrike" dirty="0">
                        <a:solidFill>
                          <a:schemeClr val="tx1"/>
                        </a:solidFill>
                        <a:effectLst/>
                        <a:latin typeface="+mn-lt"/>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1763055231"/>
                  </a:ext>
                </a:extLst>
              </a:tr>
              <a:tr h="689760">
                <a:tc>
                  <a:txBody>
                    <a:bodyPr/>
                    <a:lstStyle/>
                    <a:p>
                      <a:pPr lvl="1" algn="l" fontAlgn="b"/>
                      <a:r>
                        <a:rPr lang="en-US" sz="1800" b="1" u="none" strike="noStrike" dirty="0">
                          <a:effectLst/>
                          <a:latin typeface="+mn-lt"/>
                        </a:rPr>
                        <a:t>Minimum</a:t>
                      </a:r>
                      <a:endParaRPr lang="en-US" sz="1800" b="1"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-53.0%</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-7%</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-2.1%</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093642179"/>
                  </a:ext>
                </a:extLst>
              </a:tr>
              <a:tr h="689760">
                <a:tc>
                  <a:txBody>
                    <a:bodyPr/>
                    <a:lstStyle/>
                    <a:p>
                      <a:pPr lvl="1" algn="l" fontAlgn="b"/>
                      <a:r>
                        <a:rPr lang="en-US" sz="1800" b="1" u="none" strike="noStrike" dirty="0">
                          <a:effectLst/>
                          <a:latin typeface="+mn-lt"/>
                        </a:rPr>
                        <a:t>Maximum</a:t>
                      </a:r>
                      <a:endParaRPr lang="en-US" sz="1800" b="1"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266.9%</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46.4%</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20.7%</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912316044"/>
                  </a:ext>
                </a:extLst>
              </a:tr>
              <a:tr h="689760">
                <a:tc>
                  <a:txBody>
                    <a:bodyPr/>
                    <a:lstStyle/>
                    <a:p>
                      <a:pPr lvl="1" algn="l" fontAlgn="b"/>
                      <a:r>
                        <a:rPr lang="en-US" sz="1800" b="1" u="none" strike="noStrike" dirty="0">
                          <a:effectLst/>
                          <a:latin typeface="+mn-lt"/>
                        </a:rPr>
                        <a:t>Average</a:t>
                      </a:r>
                      <a:endParaRPr lang="en-US" sz="1800" b="1"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17.2%</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11.3%</a:t>
                      </a:r>
                      <a:endParaRPr lang="en-US" sz="1800" b="0" i="0" u="none" strike="noStrike" dirty="0">
                        <a:solidFill>
                          <a:srgbClr val="000000"/>
                        </a:solidFill>
                        <a:effectLst/>
                        <a:latin typeface="+mn-lt"/>
                      </a:endParaRPr>
                    </a:p>
                  </a:txBody>
                  <a:tcPr marL="9525" marR="9525" marT="9525" marB="0" anchor="ctr"/>
                </a:tc>
                <a:tc>
                  <a:txBody>
                    <a:bodyPr/>
                    <a:lstStyle/>
                    <a:p>
                      <a:pPr lvl="0" algn="ctr" fontAlgn="b"/>
                      <a:r>
                        <a:rPr lang="en-US" sz="1800" u="none" strike="noStrike" dirty="0">
                          <a:effectLst/>
                          <a:latin typeface="+mn-lt"/>
                        </a:rPr>
                        <a:t>11.4%</a:t>
                      </a:r>
                      <a:endParaRPr lang="en-US" sz="18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733588222"/>
                  </a:ext>
                </a:extLst>
              </a:tr>
            </a:tbl>
          </a:graphicData>
        </a:graphic>
      </p:graphicFrame>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386477"/>
            <a:chOff x="0" y="-13252"/>
            <a:chExt cx="12192000" cy="1386477"/>
          </a:xfrm>
        </p:grpSpPr>
        <p:grpSp>
          <p:nvGrpSpPr>
            <p:cNvPr id="34" name="Group 33">
              <a:extLst>
                <a:ext uri="{FF2B5EF4-FFF2-40B4-BE49-F238E27FC236}">
                  <a16:creationId xmlns:a16="http://schemas.microsoft.com/office/drawing/2014/main" id="{98F3993C-A3A5-A179-76FA-63D767EB8575}"/>
                </a:ext>
              </a:extLst>
            </p:cNvPr>
            <p:cNvGrpSpPr/>
            <p:nvPr/>
          </p:nvGrpSpPr>
          <p:grpSpPr>
            <a:xfrm>
              <a:off x="0" y="-13252"/>
              <a:ext cx="12192000" cy="1386477"/>
              <a:chOff x="0" y="-13252"/>
              <a:chExt cx="12192000" cy="1386477"/>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7">
                <a:extLst>
                  <a:ext uri="{FF2B5EF4-FFF2-40B4-BE49-F238E27FC236}">
                    <a16:creationId xmlns:a16="http://schemas.microsoft.com/office/drawing/2014/main" id="{AA9172D3-4535-A1F6-6557-A0EAA6519256}"/>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Picture 37" descr="Icon&#10;&#10;Description automatically generated">
                <a:extLst>
                  <a:ext uri="{FF2B5EF4-FFF2-40B4-BE49-F238E27FC236}">
                    <a16:creationId xmlns:a16="http://schemas.microsoft.com/office/drawing/2014/main" id="{627A71D5-A4AF-EB92-15B1-69E57D11A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3225563" cy="553998"/>
            </a:xfrm>
            <a:prstGeom prst="rect">
              <a:avLst/>
            </a:prstGeom>
            <a:noFill/>
          </p:spPr>
          <p:txBody>
            <a:bodyPr wrap="none" rtlCol="0">
              <a:spAutoFit/>
            </a:bodyPr>
            <a:lstStyle/>
            <a:p>
              <a:r>
                <a:rPr lang="en-US" sz="3000" b="1" dirty="0">
                  <a:solidFill>
                    <a:schemeClr val="bg1"/>
                  </a:solidFill>
                  <a:latin typeface="Merriweather" pitchFamily="2" charset="77"/>
                </a:rPr>
                <a:t>Rolling Returns</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1522726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391C941A-81ED-A165-ACC9-8E43F1CE2401}"/>
              </a:ext>
            </a:extLst>
          </p:cNvPr>
          <p:cNvSpPr txBox="1"/>
          <p:nvPr/>
        </p:nvSpPr>
        <p:spPr>
          <a:xfrm>
            <a:off x="1047609" y="1752707"/>
            <a:ext cx="9965831" cy="4203587"/>
          </a:xfrm>
          <a:prstGeom prst="rect">
            <a:avLst/>
          </a:prstGeom>
          <a:noFill/>
        </p:spPr>
        <p:txBody>
          <a:bodyPr wrap="square" rtlCol="0">
            <a:spAutoFit/>
          </a:bodyPr>
          <a:lstStyle/>
          <a:p>
            <a:pPr>
              <a:lnSpc>
                <a:spcPct val="150000"/>
              </a:lnSpc>
            </a:pPr>
            <a:r>
              <a:rPr lang="en-US" dirty="0"/>
              <a:t>If your target goal is 10 lacs in 10 years. You use 11% average for 10 years and find that by investing 3.4 lacs right now you would be able to achieve 10 lacs target.</a:t>
            </a:r>
          </a:p>
          <a:p>
            <a:pPr>
              <a:lnSpc>
                <a:spcPct val="150000"/>
              </a:lnSpc>
            </a:pPr>
            <a:endParaRPr lang="en-US" dirty="0"/>
          </a:p>
          <a:p>
            <a:pPr>
              <a:lnSpc>
                <a:spcPct val="150000"/>
              </a:lnSpc>
            </a:pPr>
            <a:r>
              <a:rPr lang="en-US" dirty="0"/>
              <a:t>However, when we see the range of returns – our total investment would be </a:t>
            </a:r>
          </a:p>
          <a:p>
            <a:pPr>
              <a:lnSpc>
                <a:spcPct val="150000"/>
              </a:lnSpc>
            </a:pPr>
            <a:endParaRPr lang="en-US" dirty="0"/>
          </a:p>
          <a:p>
            <a:pPr>
              <a:lnSpc>
                <a:spcPct val="150000"/>
              </a:lnSpc>
            </a:pPr>
            <a:r>
              <a:rPr lang="en-US" dirty="0"/>
              <a:t>Max = 22 lacs</a:t>
            </a:r>
          </a:p>
          <a:p>
            <a:pPr>
              <a:lnSpc>
                <a:spcPct val="150000"/>
              </a:lnSpc>
            </a:pPr>
            <a:r>
              <a:rPr lang="en-US" dirty="0"/>
              <a:t>Min = 2.8 lacs</a:t>
            </a:r>
          </a:p>
          <a:p>
            <a:pPr>
              <a:lnSpc>
                <a:spcPct val="150000"/>
              </a:lnSpc>
            </a:pPr>
            <a:endParaRPr lang="en-US" dirty="0"/>
          </a:p>
          <a:p>
            <a:pPr>
              <a:lnSpc>
                <a:spcPct val="150000"/>
              </a:lnSpc>
            </a:pPr>
            <a:r>
              <a:rPr lang="en-US" dirty="0"/>
              <a:t>Probability of fund value above 10 lacs is only 40%. </a:t>
            </a:r>
          </a:p>
          <a:p>
            <a:pPr>
              <a:lnSpc>
                <a:spcPct val="150000"/>
              </a:lnSpc>
            </a:pPr>
            <a:r>
              <a:rPr lang="en-US" dirty="0"/>
              <a:t>Rest 60% of the cases your fund value would be below 10 lacs.</a:t>
            </a:r>
          </a:p>
        </p:txBody>
      </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386477"/>
            <a:chOff x="0" y="-13252"/>
            <a:chExt cx="12192000" cy="1386477"/>
          </a:xfrm>
        </p:grpSpPr>
        <p:grpSp>
          <p:nvGrpSpPr>
            <p:cNvPr id="4" name="Group 3">
              <a:extLst>
                <a:ext uri="{FF2B5EF4-FFF2-40B4-BE49-F238E27FC236}">
                  <a16:creationId xmlns:a16="http://schemas.microsoft.com/office/drawing/2014/main" id="{2F68B747-46CD-0E44-2AA1-F04ED78FDA19}"/>
                </a:ext>
              </a:extLst>
            </p:cNvPr>
            <p:cNvGrpSpPr/>
            <p:nvPr/>
          </p:nvGrpSpPr>
          <p:grpSpPr>
            <a:xfrm>
              <a:off x="0" y="-13252"/>
              <a:ext cx="12192000" cy="1386477"/>
              <a:chOff x="0" y="-13252"/>
              <a:chExt cx="12192000" cy="1386477"/>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7">
                <a:extLst>
                  <a:ext uri="{FF2B5EF4-FFF2-40B4-BE49-F238E27FC236}">
                    <a16:creationId xmlns:a16="http://schemas.microsoft.com/office/drawing/2014/main" id="{C55F9ED6-C141-509A-BEEB-294E1551FDF8}"/>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descr="Icon&#10;&#10;Description automatically generated">
                <a:extLst>
                  <a:ext uri="{FF2B5EF4-FFF2-40B4-BE49-F238E27FC236}">
                    <a16:creationId xmlns:a16="http://schemas.microsoft.com/office/drawing/2014/main" id="{F401C714-7521-5ECE-FA99-891A77FE6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4570482" cy="553998"/>
            </a:xfrm>
            <a:prstGeom prst="rect">
              <a:avLst/>
            </a:prstGeom>
            <a:noFill/>
          </p:spPr>
          <p:txBody>
            <a:bodyPr wrap="none" rtlCol="0">
              <a:spAutoFit/>
            </a:bodyPr>
            <a:lstStyle/>
            <a:p>
              <a:r>
                <a:rPr lang="en-US" sz="3000" b="1" dirty="0">
                  <a:solidFill>
                    <a:schemeClr val="bg1"/>
                  </a:solidFill>
                  <a:latin typeface="Merriweather" pitchFamily="2" charset="77"/>
                </a:rPr>
                <a:t>Using Average Returns</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1903906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386477"/>
            <a:chOff x="0" y="-13252"/>
            <a:chExt cx="12192000" cy="1386477"/>
          </a:xfrm>
        </p:grpSpPr>
        <p:grpSp>
          <p:nvGrpSpPr>
            <p:cNvPr id="4" name="Group 3">
              <a:extLst>
                <a:ext uri="{FF2B5EF4-FFF2-40B4-BE49-F238E27FC236}">
                  <a16:creationId xmlns:a16="http://schemas.microsoft.com/office/drawing/2014/main" id="{2F68B747-46CD-0E44-2AA1-F04ED78FDA19}"/>
                </a:ext>
              </a:extLst>
            </p:cNvPr>
            <p:cNvGrpSpPr/>
            <p:nvPr/>
          </p:nvGrpSpPr>
          <p:grpSpPr>
            <a:xfrm>
              <a:off x="0" y="-13252"/>
              <a:ext cx="12192000" cy="1386477"/>
              <a:chOff x="0" y="-13252"/>
              <a:chExt cx="12192000" cy="1386477"/>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7">
                <a:extLst>
                  <a:ext uri="{FF2B5EF4-FFF2-40B4-BE49-F238E27FC236}">
                    <a16:creationId xmlns:a16="http://schemas.microsoft.com/office/drawing/2014/main" id="{C55F9ED6-C141-509A-BEEB-294E1551FDF8}"/>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descr="Icon&#10;&#10;Description automatically generated">
                <a:extLst>
                  <a:ext uri="{FF2B5EF4-FFF2-40B4-BE49-F238E27FC236}">
                    <a16:creationId xmlns:a16="http://schemas.microsoft.com/office/drawing/2014/main" id="{F401C714-7521-5ECE-FA99-891A77FE6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2342308" cy="553998"/>
            </a:xfrm>
            <a:prstGeom prst="rect">
              <a:avLst/>
            </a:prstGeom>
            <a:noFill/>
          </p:spPr>
          <p:txBody>
            <a:bodyPr wrap="none" rtlCol="0">
              <a:spAutoFit/>
            </a:bodyPr>
            <a:lstStyle/>
            <a:p>
              <a:r>
                <a:rPr lang="en-US" sz="3000" b="1" dirty="0">
                  <a:solidFill>
                    <a:schemeClr val="bg1"/>
                  </a:solidFill>
                  <a:latin typeface="Merriweather" pitchFamily="2" charset="77"/>
                </a:rPr>
                <a:t>FD Returns</a:t>
              </a:r>
              <a:endParaRPr lang="en-US" sz="3000" dirty="0">
                <a:solidFill>
                  <a:schemeClr val="bg1"/>
                </a:solidFill>
                <a:latin typeface="Merriweather" pitchFamily="2" charset="77"/>
              </a:endParaRPr>
            </a:p>
          </p:txBody>
        </p:sp>
      </p:grpSp>
      <p:graphicFrame>
        <p:nvGraphicFramePr>
          <p:cNvPr id="6" name="Chart 5">
            <a:extLst>
              <a:ext uri="{FF2B5EF4-FFF2-40B4-BE49-F238E27FC236}">
                <a16:creationId xmlns:a16="http://schemas.microsoft.com/office/drawing/2014/main" id="{52421011-00B6-DE36-B706-1401D2B3EAE7}"/>
              </a:ext>
            </a:extLst>
          </p:cNvPr>
          <p:cNvGraphicFramePr>
            <a:graphicFrameLocks/>
          </p:cNvGraphicFramePr>
          <p:nvPr>
            <p:extLst>
              <p:ext uri="{D42A27DB-BD31-4B8C-83A1-F6EECF244321}">
                <p14:modId xmlns:p14="http://schemas.microsoft.com/office/powerpoint/2010/main" val="3669426870"/>
              </p:ext>
            </p:extLst>
          </p:nvPr>
        </p:nvGraphicFramePr>
        <p:xfrm>
          <a:off x="4572000" y="1752706"/>
          <a:ext cx="6424246" cy="43940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34">
            <a:extLst>
              <a:ext uri="{FF2B5EF4-FFF2-40B4-BE49-F238E27FC236}">
                <a16:creationId xmlns:a16="http://schemas.microsoft.com/office/drawing/2014/main" id="{072F64D2-CB3A-CB84-09B7-90570F23BDA3}"/>
              </a:ext>
            </a:extLst>
          </p:cNvPr>
          <p:cNvGraphicFramePr>
            <a:graphicFrameLocks noGrp="1"/>
          </p:cNvGraphicFramePr>
          <p:nvPr>
            <p:extLst>
              <p:ext uri="{D42A27DB-BD31-4B8C-83A1-F6EECF244321}">
                <p14:modId xmlns:p14="http://schemas.microsoft.com/office/powerpoint/2010/main" val="1544200191"/>
              </p:ext>
            </p:extLst>
          </p:nvPr>
        </p:nvGraphicFramePr>
        <p:xfrm>
          <a:off x="736006" y="2876295"/>
          <a:ext cx="2931125" cy="1483360"/>
        </p:xfrm>
        <a:graphic>
          <a:graphicData uri="http://schemas.openxmlformats.org/drawingml/2006/table">
            <a:tbl>
              <a:tblPr firstRow="1" bandRow="1">
                <a:tableStyleId>{5C22544A-7EE6-4342-B048-85BDC9FD1C3A}</a:tableStyleId>
              </a:tblPr>
              <a:tblGrid>
                <a:gridCol w="1481092">
                  <a:extLst>
                    <a:ext uri="{9D8B030D-6E8A-4147-A177-3AD203B41FA5}">
                      <a16:colId xmlns:a16="http://schemas.microsoft.com/office/drawing/2014/main" val="3602395053"/>
                    </a:ext>
                  </a:extLst>
                </a:gridCol>
                <a:gridCol w="1450033">
                  <a:extLst>
                    <a:ext uri="{9D8B030D-6E8A-4147-A177-3AD203B41FA5}">
                      <a16:colId xmlns:a16="http://schemas.microsoft.com/office/drawing/2014/main" val="742021197"/>
                    </a:ext>
                  </a:extLst>
                </a:gridCol>
              </a:tblGrid>
              <a:tr h="370840">
                <a:tc>
                  <a:txBody>
                    <a:bodyPr/>
                    <a:lstStyle/>
                    <a:p>
                      <a:endParaRPr lang="en-IN" dirty="0"/>
                    </a:p>
                  </a:txBody>
                  <a:tcPr/>
                </a:tc>
                <a:tc>
                  <a:txBody>
                    <a:bodyPr/>
                    <a:lstStyle/>
                    <a:p>
                      <a:r>
                        <a:rPr lang="en-IN" dirty="0"/>
                        <a:t>Returns</a:t>
                      </a:r>
                    </a:p>
                  </a:txBody>
                  <a:tcPr/>
                </a:tc>
                <a:extLst>
                  <a:ext uri="{0D108BD9-81ED-4DB2-BD59-A6C34878D82A}">
                    <a16:rowId xmlns:a16="http://schemas.microsoft.com/office/drawing/2014/main" val="455843197"/>
                  </a:ext>
                </a:extLst>
              </a:tr>
              <a:tr h="370840">
                <a:tc>
                  <a:txBody>
                    <a:bodyPr/>
                    <a:lstStyle/>
                    <a:p>
                      <a:r>
                        <a:rPr lang="en-IN" dirty="0"/>
                        <a:t>Max</a:t>
                      </a:r>
                    </a:p>
                  </a:txBody>
                  <a:tcPr/>
                </a:tc>
                <a:tc>
                  <a:txBody>
                    <a:bodyPr/>
                    <a:lstStyle/>
                    <a:p>
                      <a:r>
                        <a:rPr lang="en-IN" dirty="0"/>
                        <a:t>12%</a:t>
                      </a:r>
                    </a:p>
                  </a:txBody>
                  <a:tcPr/>
                </a:tc>
                <a:extLst>
                  <a:ext uri="{0D108BD9-81ED-4DB2-BD59-A6C34878D82A}">
                    <a16:rowId xmlns:a16="http://schemas.microsoft.com/office/drawing/2014/main" val="3661681721"/>
                  </a:ext>
                </a:extLst>
              </a:tr>
              <a:tr h="370840">
                <a:tc>
                  <a:txBody>
                    <a:bodyPr/>
                    <a:lstStyle/>
                    <a:p>
                      <a:r>
                        <a:rPr lang="en-IN" dirty="0"/>
                        <a:t>Min</a:t>
                      </a:r>
                    </a:p>
                  </a:txBody>
                  <a:tcPr/>
                </a:tc>
                <a:tc>
                  <a:txBody>
                    <a:bodyPr/>
                    <a:lstStyle/>
                    <a:p>
                      <a:r>
                        <a:rPr lang="en-IN" dirty="0"/>
                        <a:t>4.6%</a:t>
                      </a:r>
                    </a:p>
                  </a:txBody>
                  <a:tcPr/>
                </a:tc>
                <a:extLst>
                  <a:ext uri="{0D108BD9-81ED-4DB2-BD59-A6C34878D82A}">
                    <a16:rowId xmlns:a16="http://schemas.microsoft.com/office/drawing/2014/main" val="1641224631"/>
                  </a:ext>
                </a:extLst>
              </a:tr>
              <a:tr h="370840">
                <a:tc>
                  <a:txBody>
                    <a:bodyPr/>
                    <a:lstStyle/>
                    <a:p>
                      <a:r>
                        <a:rPr lang="en-IN" dirty="0"/>
                        <a:t>Average</a:t>
                      </a:r>
                    </a:p>
                  </a:txBody>
                  <a:tcPr/>
                </a:tc>
                <a:tc>
                  <a:txBody>
                    <a:bodyPr/>
                    <a:lstStyle/>
                    <a:p>
                      <a:r>
                        <a:rPr lang="en-IN" dirty="0"/>
                        <a:t>8.2%</a:t>
                      </a:r>
                    </a:p>
                  </a:txBody>
                  <a:tcPr/>
                </a:tc>
                <a:extLst>
                  <a:ext uri="{0D108BD9-81ED-4DB2-BD59-A6C34878D82A}">
                    <a16:rowId xmlns:a16="http://schemas.microsoft.com/office/drawing/2014/main" val="816391143"/>
                  </a:ext>
                </a:extLst>
              </a:tr>
            </a:tbl>
          </a:graphicData>
        </a:graphic>
      </p:graphicFrame>
    </p:spTree>
    <p:extLst>
      <p:ext uri="{BB962C8B-B14F-4D97-AF65-F5344CB8AC3E}">
        <p14:creationId xmlns:p14="http://schemas.microsoft.com/office/powerpoint/2010/main" val="3042356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grpSp>
        <p:nvGrpSpPr>
          <p:cNvPr id="12" name="Group 11">
            <a:extLst>
              <a:ext uri="{FF2B5EF4-FFF2-40B4-BE49-F238E27FC236}">
                <a16:creationId xmlns:a16="http://schemas.microsoft.com/office/drawing/2014/main" id="{51B3AF7C-8D8D-A447-BD49-C3BC56E1D98D}"/>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E8CDD59F-F19E-BA41-8E87-15AC3CF96637}"/>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96E50EC2-E8F1-1C44-8529-DF6327C85E27}"/>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1688D1F-9DAE-F945-A5E7-7A5083DD4B63}"/>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86AA6437-0FDF-2249-9A45-E2029BBB7585}"/>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D072C500-DA3E-3C45-96BD-B86CCCD2736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E1637BCE-51AD-DC48-8F11-D849D5899EEC}"/>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203BD191-DAFD-8D45-8E21-833370E1E831}"/>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F4317BB7-CD9C-1349-A205-6ACC1F8D67E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4869ADB-F509-5444-BF36-9390ABB14CB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FA613DE4-B349-1746-B9ED-9F8D49E2608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3E1F578-F0E7-504B-9E0E-8303CA0DF3AB}"/>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85A8BC36-5EF4-3A4F-81A0-8FCA3868866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3335977B-4A39-9145-ABAA-A2B80FDD2261}"/>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92A67752-3D54-CE46-ADC2-C02E5B15843B}"/>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E245D9D-AB94-E94C-85E0-BEF26E03874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CAF57C7E-44B9-CC47-BE50-9F8FF3611E70}"/>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C272C19E-19F3-3B46-94A1-E9C820EB1E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27110D7-90E7-5346-81EA-6EA37732456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5474D833-D7DE-6542-B78A-CA1F62B10D53}"/>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0427B6CC-5F7D-5241-A6B7-2089719FE694}"/>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aphicFrame>
        <p:nvGraphicFramePr>
          <p:cNvPr id="10" name="Table 9">
            <a:extLst>
              <a:ext uri="{FF2B5EF4-FFF2-40B4-BE49-F238E27FC236}">
                <a16:creationId xmlns:a16="http://schemas.microsoft.com/office/drawing/2014/main" id="{2EE5B30D-C8F9-16B2-1EBC-D8A114D35804}"/>
              </a:ext>
            </a:extLst>
          </p:cNvPr>
          <p:cNvGraphicFramePr>
            <a:graphicFrameLocks noGrp="1"/>
          </p:cNvGraphicFramePr>
          <p:nvPr>
            <p:extLst>
              <p:ext uri="{D42A27DB-BD31-4B8C-83A1-F6EECF244321}">
                <p14:modId xmlns:p14="http://schemas.microsoft.com/office/powerpoint/2010/main" val="1744003795"/>
              </p:ext>
            </p:extLst>
          </p:nvPr>
        </p:nvGraphicFramePr>
        <p:xfrm>
          <a:off x="1011246" y="1900617"/>
          <a:ext cx="5334000" cy="3781173"/>
        </p:xfrm>
        <a:graphic>
          <a:graphicData uri="http://schemas.openxmlformats.org/drawingml/2006/table">
            <a:tbl>
              <a:tblPr/>
              <a:tblGrid>
                <a:gridCol w="825656">
                  <a:extLst>
                    <a:ext uri="{9D8B030D-6E8A-4147-A177-3AD203B41FA5}">
                      <a16:colId xmlns:a16="http://schemas.microsoft.com/office/drawing/2014/main" val="428146049"/>
                    </a:ext>
                  </a:extLst>
                </a:gridCol>
                <a:gridCol w="891184">
                  <a:extLst>
                    <a:ext uri="{9D8B030D-6E8A-4147-A177-3AD203B41FA5}">
                      <a16:colId xmlns:a16="http://schemas.microsoft.com/office/drawing/2014/main" val="2135102925"/>
                    </a:ext>
                  </a:extLst>
                </a:gridCol>
                <a:gridCol w="904290">
                  <a:extLst>
                    <a:ext uri="{9D8B030D-6E8A-4147-A177-3AD203B41FA5}">
                      <a16:colId xmlns:a16="http://schemas.microsoft.com/office/drawing/2014/main" val="2169382247"/>
                    </a:ext>
                  </a:extLst>
                </a:gridCol>
                <a:gridCol w="904290">
                  <a:extLst>
                    <a:ext uri="{9D8B030D-6E8A-4147-A177-3AD203B41FA5}">
                      <a16:colId xmlns:a16="http://schemas.microsoft.com/office/drawing/2014/main" val="2070200356"/>
                    </a:ext>
                  </a:extLst>
                </a:gridCol>
                <a:gridCol w="904290">
                  <a:extLst>
                    <a:ext uri="{9D8B030D-6E8A-4147-A177-3AD203B41FA5}">
                      <a16:colId xmlns:a16="http://schemas.microsoft.com/office/drawing/2014/main" val="576148406"/>
                    </a:ext>
                  </a:extLst>
                </a:gridCol>
                <a:gridCol w="904290">
                  <a:extLst>
                    <a:ext uri="{9D8B030D-6E8A-4147-A177-3AD203B41FA5}">
                      <a16:colId xmlns:a16="http://schemas.microsoft.com/office/drawing/2014/main" val="3372066500"/>
                    </a:ext>
                  </a:extLst>
                </a:gridCol>
              </a:tblGrid>
              <a:tr h="430763">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w="9525" cap="flat" cmpd="sng" algn="ctr">
                      <a:solidFill>
                        <a:srgbClr val="E02DB6"/>
                      </a:solidFill>
                      <a:prstDash val="solid"/>
                      <a:round/>
                      <a:headEnd type="none" w="med" len="med"/>
                      <a:tailEnd type="none" w="med" len="med"/>
                    </a:lnR>
                    <a:lnT>
                      <a:noFill/>
                    </a:lnT>
                    <a:lnB>
                      <a:noFill/>
                    </a:lnB>
                  </a:tcPr>
                </a:tc>
                <a:tc gridSpan="4">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Years Invested  </a:t>
                      </a:r>
                      <a:endParaRPr lang="en-US" sz="1600" b="0" i="0" dirty="0">
                        <a:effectLst/>
                      </a:endParaRPr>
                    </a:p>
                  </a:txBody>
                  <a:tcPr anchor="ctr">
                    <a:lnL w="9525" cap="flat" cmpd="sng" algn="ctr">
                      <a:solidFill>
                        <a:srgbClr val="E02DB6"/>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A01EB6"/>
                      </a:solidFill>
                      <a:prstDash val="solid"/>
                      <a:round/>
                      <a:headEnd type="none" w="med" len="med"/>
                      <a:tailEnd type="none" w="med" len="med"/>
                    </a:lnT>
                    <a:lnB w="9525" cap="flat" cmpd="sng" algn="ctr">
                      <a:solidFill>
                        <a:srgbClr val="802BB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0753096"/>
                  </a:ext>
                </a:extLst>
              </a:tr>
              <a:tr h="430763">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a:t>
                      </a:r>
                      <a:endParaRPr lang="en-US" sz="1600" b="0" i="0" dirty="0">
                        <a:effectLst/>
                      </a:endParaRPr>
                    </a:p>
                  </a:txBody>
                  <a:tcPr anchor="ctr">
                    <a:lnL>
                      <a:noFill/>
                    </a:lnL>
                    <a:lnR>
                      <a:noFill/>
                    </a:lnR>
                    <a:lnT>
                      <a:noFill/>
                    </a:lnT>
                    <a:lnB w="9525" cap="flat" cmpd="sng" algn="ctr">
                      <a:solidFill>
                        <a:srgbClr val="E03CB6"/>
                      </a:solidFill>
                      <a:prstDash val="solid"/>
                      <a:round/>
                      <a:headEnd type="none" w="med" len="med"/>
                      <a:tailEnd type="none" w="med" len="med"/>
                    </a:lnB>
                  </a:tcPr>
                </a:tc>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w="9525" cap="flat" cmpd="sng" algn="ctr">
                      <a:solidFill>
                        <a:srgbClr val="A01EB6"/>
                      </a:solidFill>
                      <a:prstDash val="solid"/>
                      <a:round/>
                      <a:headEnd type="none" w="med" len="med"/>
                      <a:tailEnd type="none" w="med" len="med"/>
                    </a:lnR>
                    <a:lnT>
                      <a:noFill/>
                    </a:lnT>
                    <a:lnB w="9525" cap="flat" cmpd="sng" algn="ctr">
                      <a:solidFill>
                        <a:srgbClr val="C03BB6"/>
                      </a:solidFill>
                      <a:prstDash val="solid"/>
                      <a:round/>
                      <a:headEnd type="none" w="med" len="med"/>
                      <a:tailEnd type="none" w="med" len="med"/>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10 </a:t>
                      </a:r>
                      <a:endParaRPr lang="en-US" sz="1600" b="0" i="0" dirty="0">
                        <a:effectLst/>
                      </a:endParaRPr>
                    </a:p>
                  </a:txBody>
                  <a:tcPr anchor="ctr">
                    <a:lnL w="9525" cap="flat" cmpd="sng" algn="ctr">
                      <a:solidFill>
                        <a:srgbClr val="A01EB6"/>
                      </a:solidFill>
                      <a:prstDash val="solid"/>
                      <a:round/>
                      <a:headEnd type="none" w="med" len="med"/>
                      <a:tailEnd type="none" w="med" len="med"/>
                    </a:lnL>
                    <a:lnR>
                      <a:noFill/>
                    </a:lnR>
                    <a:lnT w="9525" cap="flat" cmpd="sng" algn="ctr">
                      <a:solidFill>
                        <a:srgbClr val="802BB6"/>
                      </a:solidFill>
                      <a:prstDash val="solid"/>
                      <a:round/>
                      <a:headEnd type="none" w="med" len="med"/>
                      <a:tailEnd type="none" w="med" len="med"/>
                    </a:lnT>
                    <a:lnB w="9525" cap="flat" cmpd="sng" algn="ctr">
                      <a:solidFill>
                        <a:srgbClr val="2045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20 </a:t>
                      </a:r>
                      <a:endParaRPr lang="en-US" sz="1600" b="0" i="0">
                        <a:effectLst/>
                      </a:endParaRPr>
                    </a:p>
                  </a:txBody>
                  <a:tcPr anchor="ctr">
                    <a:lnL>
                      <a:noFill/>
                    </a:lnL>
                    <a:lnR>
                      <a:noFill/>
                    </a:lnR>
                    <a:lnT w="9525" cap="flat" cmpd="sng" algn="ctr">
                      <a:solidFill>
                        <a:srgbClr val="802BB6"/>
                      </a:solidFill>
                      <a:prstDash val="solid"/>
                      <a:round/>
                      <a:headEnd type="none" w="med" len="med"/>
                      <a:tailEnd type="none" w="med" len="med"/>
                    </a:lnT>
                    <a:lnB w="9525" cap="flat" cmpd="sng" algn="ctr">
                      <a:solidFill>
                        <a:srgbClr val="C040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30 </a:t>
                      </a:r>
                      <a:endParaRPr lang="en-US" sz="1600" b="0" i="0">
                        <a:effectLst/>
                      </a:endParaRPr>
                    </a:p>
                  </a:txBody>
                  <a:tcPr anchor="ctr">
                    <a:lnL>
                      <a:noFill/>
                    </a:lnL>
                    <a:lnR>
                      <a:noFill/>
                    </a:lnR>
                    <a:lnT w="9525" cap="flat" cmpd="sng" algn="ctr">
                      <a:solidFill>
                        <a:srgbClr val="802BB6"/>
                      </a:solidFill>
                      <a:prstDash val="solid"/>
                      <a:round/>
                      <a:headEnd type="none" w="med" len="med"/>
                      <a:tailEnd type="none" w="med" len="med"/>
                    </a:lnT>
                    <a:lnB w="9525" cap="flat" cmpd="sng" algn="ctr">
                      <a:solidFill>
                        <a:srgbClr val="C043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40 </a:t>
                      </a:r>
                      <a:endParaRPr lang="en-US" sz="1600" b="0" i="0">
                        <a:effectLst/>
                      </a:endParaRPr>
                    </a:p>
                  </a:txBody>
                  <a:tcPr anchor="ctr">
                    <a:lnL>
                      <a:noFill/>
                    </a:lnL>
                    <a:lnR w="9525" cap="flat" cmpd="sng" algn="ctr">
                      <a:solidFill>
                        <a:srgbClr val="0033B6"/>
                      </a:solidFill>
                      <a:prstDash val="solid"/>
                      <a:round/>
                      <a:headEnd type="none" w="med" len="med"/>
                      <a:tailEnd type="none" w="med" len="med"/>
                    </a:lnR>
                    <a:lnT w="9525" cap="flat" cmpd="sng" algn="ctr">
                      <a:solidFill>
                        <a:srgbClr val="802BB6"/>
                      </a:solidFill>
                      <a:prstDash val="solid"/>
                      <a:round/>
                      <a:headEnd type="none" w="med" len="med"/>
                      <a:tailEnd type="none" w="med" len="med"/>
                    </a:lnT>
                    <a:lnB w="9525" cap="flat" cmpd="sng" algn="ctr">
                      <a:solidFill>
                        <a:srgbClr val="8049B6"/>
                      </a:solidFill>
                      <a:prstDash val="solid"/>
                      <a:round/>
                      <a:headEnd type="none" w="med" len="med"/>
                      <a:tailEnd type="none" w="med" len="med"/>
                    </a:lnB>
                  </a:tcPr>
                </a:tc>
                <a:extLst>
                  <a:ext uri="{0D108BD9-81ED-4DB2-BD59-A6C34878D82A}">
                    <a16:rowId xmlns:a16="http://schemas.microsoft.com/office/drawing/2014/main" val="1881882901"/>
                  </a:ext>
                </a:extLst>
              </a:tr>
              <a:tr h="599991">
                <a:tc rowSpan="4">
                  <a:txBody>
                    <a:bodyPr/>
                    <a:lstStyle/>
                    <a:p>
                      <a:pPr algn="ctr" fontAlgn="ctr"/>
                      <a:endParaRPr lang="en-US" sz="1600">
                        <a:effectLst/>
                      </a:endParaRPr>
                    </a:p>
                    <a:p>
                      <a:pPr algn="ctr" rtl="0" fontAlgn="base"/>
                      <a:r>
                        <a:rPr lang="en-US" sz="1600" b="0" i="0">
                          <a:solidFill>
                            <a:srgbClr val="000000"/>
                          </a:solidFill>
                          <a:effectLst/>
                          <a:latin typeface="Calibri" panose="020F0502020204030204" pitchFamily="34" charset="0"/>
                        </a:rPr>
                        <a:t>Growth Rate </a:t>
                      </a:r>
                      <a:endParaRPr lang="en-US" sz="1600" b="0" i="0">
                        <a:effectLst/>
                      </a:endParaRPr>
                    </a:p>
                  </a:txBody>
                  <a:tcPr anchor="ctr">
                    <a:lnL w="9525" cap="flat" cmpd="sng" algn="ctr">
                      <a:solidFill>
                        <a:srgbClr val="203BB6"/>
                      </a:solidFill>
                      <a:prstDash val="solid"/>
                      <a:round/>
                      <a:headEnd type="none" w="med" len="med"/>
                      <a:tailEnd type="none" w="med" len="med"/>
                    </a:lnL>
                    <a:lnR w="9525" cap="flat" cmpd="sng" algn="ctr">
                      <a:solidFill>
                        <a:srgbClr val="6038B6"/>
                      </a:solidFill>
                      <a:prstDash val="solid"/>
                      <a:round/>
                      <a:headEnd type="none" w="med" len="med"/>
                      <a:tailEnd type="none" w="med" len="med"/>
                    </a:lnR>
                    <a:lnT w="9525" cap="flat" cmpd="sng" algn="ctr">
                      <a:solidFill>
                        <a:srgbClr val="E03CB6"/>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8% </a:t>
                      </a:r>
                      <a:endParaRPr lang="en-US" sz="1600" b="0" i="0" dirty="0">
                        <a:effectLst/>
                      </a:endParaRPr>
                    </a:p>
                  </a:txBody>
                  <a:tcPr anchor="ctr">
                    <a:lnL w="9525" cap="flat" cmpd="sng" algn="ctr">
                      <a:solidFill>
                        <a:srgbClr val="6038B6"/>
                      </a:solidFill>
                      <a:prstDash val="solid"/>
                      <a:round/>
                      <a:headEnd type="none" w="med" len="med"/>
                      <a:tailEnd type="none" w="med" len="med"/>
                    </a:lnL>
                    <a:lnR w="9525" cap="flat" cmpd="sng" algn="ctr">
                      <a:solidFill>
                        <a:srgbClr val="2045B6"/>
                      </a:solidFill>
                      <a:prstDash val="solid"/>
                      <a:round/>
                      <a:headEnd type="none" w="med" len="med"/>
                      <a:tailEnd type="none" w="med" len="med"/>
                    </a:lnR>
                    <a:lnT w="9525" cap="flat" cmpd="sng" algn="ctr">
                      <a:solidFill>
                        <a:srgbClr val="C03B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   2.2  </a:t>
                      </a:r>
                      <a:endParaRPr lang="en-US" sz="1600" b="0" i="0" dirty="0">
                        <a:effectLst/>
                      </a:endParaRPr>
                    </a:p>
                  </a:txBody>
                  <a:tcPr anchor="ctr">
                    <a:lnL w="9525" cap="flat" cmpd="sng" algn="ctr">
                      <a:solidFill>
                        <a:srgbClr val="2045B6"/>
                      </a:solidFill>
                      <a:prstDash val="solid"/>
                      <a:round/>
                      <a:headEnd type="none" w="med" len="med"/>
                      <a:tailEnd type="none" w="med" len="med"/>
                    </a:lnL>
                    <a:lnR>
                      <a:noFill/>
                    </a:lnR>
                    <a:lnT w="9525" cap="flat" cmpd="sng" algn="ctr">
                      <a:solidFill>
                        <a:srgbClr val="2045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4.7  </a:t>
                      </a:r>
                      <a:endParaRPr lang="en-US" sz="1600" b="0" i="0" dirty="0">
                        <a:effectLst/>
                      </a:endParaRPr>
                    </a:p>
                  </a:txBody>
                  <a:tcPr anchor="ctr">
                    <a:lnL>
                      <a:noFill/>
                    </a:lnL>
                    <a:lnR>
                      <a:noFill/>
                    </a:lnR>
                    <a:lnT w="9525" cap="flat" cmpd="sng" algn="ctr">
                      <a:solidFill>
                        <a:srgbClr val="C040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 10.1  </a:t>
                      </a:r>
                      <a:endParaRPr lang="en-US" sz="1600" b="0" i="0" dirty="0">
                        <a:effectLst/>
                      </a:endParaRPr>
                    </a:p>
                  </a:txBody>
                  <a:tcPr anchor="ctr">
                    <a:lnL>
                      <a:noFill/>
                    </a:lnL>
                    <a:lnR>
                      <a:noFill/>
                    </a:lnR>
                    <a:lnT w="9525" cap="flat" cmpd="sng" algn="ctr">
                      <a:solidFill>
                        <a:srgbClr val="C043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21.7  </a:t>
                      </a:r>
                      <a:endParaRPr lang="en-US" sz="1600" b="0" i="0" dirty="0">
                        <a:effectLst/>
                      </a:endParaRPr>
                    </a:p>
                  </a:txBody>
                  <a:tcPr anchor="ctr">
                    <a:lnL>
                      <a:noFill/>
                    </a:lnL>
                    <a:lnR w="9525" cap="flat" cmpd="sng" algn="ctr">
                      <a:solidFill>
                        <a:srgbClr val="8049B6"/>
                      </a:solidFill>
                      <a:prstDash val="solid"/>
                      <a:round/>
                      <a:headEnd type="none" w="med" len="med"/>
                      <a:tailEnd type="none" w="med" len="med"/>
                    </a:lnR>
                    <a:lnT w="9525" cap="flat" cmpd="sng" algn="ctr">
                      <a:solidFill>
                        <a:srgbClr val="8049B6"/>
                      </a:solidFill>
                      <a:prstDash val="solid"/>
                      <a:round/>
                      <a:headEnd type="none" w="med" len="med"/>
                      <a:tailEnd type="none" w="med" len="med"/>
                    </a:lnT>
                    <a:lnB>
                      <a:noFill/>
                    </a:lnB>
                  </a:tcPr>
                </a:tc>
                <a:extLst>
                  <a:ext uri="{0D108BD9-81ED-4DB2-BD59-A6C34878D82A}">
                    <a16:rowId xmlns:a16="http://schemas.microsoft.com/office/drawing/2014/main" val="133165968"/>
                  </a:ext>
                </a:extLst>
              </a:tr>
              <a:tr h="599991">
                <a:tc vMerge="1">
                  <a:txBody>
                    <a:bodyPr/>
                    <a:lstStyle/>
                    <a:p>
                      <a:endParaRPr lang="en-US"/>
                    </a:p>
                  </a:txBody>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12% </a:t>
                      </a:r>
                      <a:endParaRPr lang="en-US" sz="1600" b="0" i="0">
                        <a:effectLst/>
                      </a:endParaRPr>
                    </a:p>
                  </a:txBody>
                  <a:tcPr anchor="ctr">
                    <a:lnL w="9525" cap="flat" cmpd="sng" algn="ctr">
                      <a:solidFill>
                        <a:srgbClr val="6038B6"/>
                      </a:solidFill>
                      <a:prstDash val="solid"/>
                      <a:round/>
                      <a:headEnd type="none" w="med" len="med"/>
                      <a:tailEnd type="none" w="med" len="med"/>
                    </a:lnL>
                    <a:lnR w="9525" cap="flat" cmpd="sng" algn="ctr">
                      <a:solidFill>
                        <a:srgbClr val="E04AB6"/>
                      </a:solidFill>
                      <a:prstDash val="solid"/>
                      <a:round/>
                      <a:headEnd type="none" w="med" len="med"/>
                      <a:tailEnd type="none" w="med" len="med"/>
                    </a:lnR>
                    <a:lnT>
                      <a:noFill/>
                    </a:lnT>
                    <a:lnB>
                      <a:noFill/>
                    </a:lnB>
                  </a:tcPr>
                </a:tc>
                <a:tc>
                  <a:txBody>
                    <a:bodyPr/>
                    <a:lstStyle/>
                    <a:p>
                      <a:pPr algn="ctr" rtl="0" fontAlgn="base"/>
                      <a:endParaRPr lang="en-US" sz="1600" b="0" i="0" dirty="0">
                        <a:solidFill>
                          <a:schemeClr val="tx1"/>
                        </a:solidFill>
                        <a:effectLst/>
                        <a:latin typeface="+mn-lt"/>
                      </a:endParaRPr>
                    </a:p>
                    <a:p>
                      <a:pPr algn="ctr" rtl="0" fontAlgn="base"/>
                      <a:r>
                        <a:rPr lang="en-US" sz="1600" b="0" i="0" dirty="0">
                          <a:solidFill>
                            <a:srgbClr val="000000"/>
                          </a:solidFill>
                          <a:effectLst/>
                          <a:latin typeface="Calibri" panose="020F0502020204030204" pitchFamily="34" charset="0"/>
                        </a:rPr>
                        <a:t>    3.1  </a:t>
                      </a:r>
                      <a:endParaRPr lang="en-US" sz="1600" b="0" i="0" dirty="0">
                        <a:effectLst/>
                      </a:endParaRPr>
                    </a:p>
                  </a:txBody>
                  <a:tcPr anchor="ctr">
                    <a:lnL w="9525" cap="flat" cmpd="sng" algn="ctr">
                      <a:solidFill>
                        <a:srgbClr val="E04AB6"/>
                      </a:solidFill>
                      <a:prstDash val="solid"/>
                      <a:round/>
                      <a:headEnd type="none" w="med" len="med"/>
                      <a:tailEnd type="none" w="med" len="med"/>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9.6  </a:t>
                      </a:r>
                      <a:endParaRPr lang="en-US" sz="1600" b="0" i="0" dirty="0">
                        <a:effectLst/>
                      </a:endParaRPr>
                    </a:p>
                  </a:txBody>
                  <a:tcPr anchor="ctr">
                    <a:lnL>
                      <a:noFill/>
                    </a:lnL>
                    <a:lnR>
                      <a:noFill/>
                    </a:lnR>
                    <a:lnT>
                      <a:noFill/>
                    </a:lnT>
                    <a:lnB>
                      <a:noFill/>
                    </a:lnB>
                  </a:tcPr>
                </a:tc>
                <a:tc>
                  <a:txBody>
                    <a:bodyPr/>
                    <a:lstStyle/>
                    <a:p>
                      <a:pPr algn="ctr" rtl="0" fontAlgn="base"/>
                      <a:endParaRPr lang="en-US" sz="1600" b="0" i="0" dirty="0">
                        <a:solidFill>
                          <a:schemeClr val="tx1"/>
                        </a:solidFill>
                        <a:effectLst/>
                        <a:latin typeface="+mn-lt"/>
                      </a:endParaRPr>
                    </a:p>
                    <a:p>
                      <a:pPr algn="ctr" rtl="0" fontAlgn="base"/>
                      <a:r>
                        <a:rPr lang="en-US" sz="1600" b="0" i="0" dirty="0">
                          <a:solidFill>
                            <a:srgbClr val="000000"/>
                          </a:solidFill>
                          <a:effectLst/>
                          <a:latin typeface="Calibri" panose="020F0502020204030204" pitchFamily="34" charset="0"/>
                        </a:rPr>
                        <a:t> 30.0  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93.1  </a:t>
                      </a:r>
                      <a:endParaRPr lang="en-US" sz="1600" b="0" i="0" dirty="0">
                        <a:effectLst/>
                      </a:endParaRPr>
                    </a:p>
                  </a:txBody>
                  <a:tcPr anchor="ctr">
                    <a:lnL>
                      <a:noFill/>
                    </a:lnL>
                    <a:lnR w="9525" cap="flat" cmpd="sng" algn="ctr">
                      <a:solidFill>
                        <a:srgbClr val="C04FB6"/>
                      </a:solidFill>
                      <a:prstDash val="solid"/>
                      <a:round/>
                      <a:headEnd type="none" w="med" len="med"/>
                      <a:tailEnd type="none" w="med" len="med"/>
                    </a:lnR>
                    <a:lnT>
                      <a:noFill/>
                    </a:lnT>
                    <a:lnB>
                      <a:noFill/>
                    </a:lnB>
                  </a:tcPr>
                </a:tc>
                <a:extLst>
                  <a:ext uri="{0D108BD9-81ED-4DB2-BD59-A6C34878D82A}">
                    <a16:rowId xmlns:a16="http://schemas.microsoft.com/office/drawing/2014/main" val="3401895227"/>
                  </a:ext>
                </a:extLst>
              </a:tr>
              <a:tr h="599991">
                <a:tc vMerge="1">
                  <a:txBody>
                    <a:bodyPr/>
                    <a:lstStyle/>
                    <a:p>
                      <a:endParaRPr lang="en-US"/>
                    </a:p>
                  </a:txBody>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16% </a:t>
                      </a:r>
                      <a:endParaRPr lang="en-US" sz="1600" b="0" i="0">
                        <a:effectLst/>
                      </a:endParaRPr>
                    </a:p>
                  </a:txBody>
                  <a:tcPr anchor="ctr">
                    <a:lnL w="9525" cap="flat" cmpd="sng" algn="ctr">
                      <a:solidFill>
                        <a:srgbClr val="6038B6"/>
                      </a:solidFill>
                      <a:prstDash val="solid"/>
                      <a:round/>
                      <a:headEnd type="none" w="med" len="med"/>
                      <a:tailEnd type="none" w="med" len="med"/>
                    </a:lnL>
                    <a:lnR w="9525" cap="flat" cmpd="sng" algn="ctr">
                      <a:solidFill>
                        <a:srgbClr val="A05AB6"/>
                      </a:solidFill>
                      <a:prstDash val="solid"/>
                      <a:round/>
                      <a:headEnd type="none" w="med" len="med"/>
                      <a:tailEnd type="none" w="med" len="med"/>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    4.4  </a:t>
                      </a:r>
                      <a:endParaRPr lang="en-US" sz="1600" b="0" i="0" dirty="0">
                        <a:effectLst/>
                      </a:endParaRPr>
                    </a:p>
                  </a:txBody>
                  <a:tcPr anchor="ctr">
                    <a:lnL w="9525" cap="flat" cmpd="sng" algn="ctr">
                      <a:solidFill>
                        <a:srgbClr val="A05AB6"/>
                      </a:solidFill>
                      <a:prstDash val="solid"/>
                      <a:round/>
                      <a:headEnd type="none" w="med" len="med"/>
                      <a:tailEnd type="none" w="med" len="med"/>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19.5  </a:t>
                      </a:r>
                      <a:endParaRPr lang="en-US" sz="1600" b="0" i="0" dirty="0">
                        <a:effectLst/>
                      </a:endParaRPr>
                    </a:p>
                  </a:txBody>
                  <a:tcPr anchor="ctr">
                    <a:lnL>
                      <a:noFill/>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85.8  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378.7  </a:t>
                      </a:r>
                      <a:endParaRPr lang="en-US" sz="1600" b="0" i="0" dirty="0">
                        <a:effectLst/>
                      </a:endParaRPr>
                    </a:p>
                  </a:txBody>
                  <a:tcPr anchor="ctr">
                    <a:lnL>
                      <a:noFill/>
                    </a:lnL>
                    <a:lnR w="9525" cap="flat" cmpd="sng" algn="ctr">
                      <a:solidFill>
                        <a:srgbClr val="006EB6"/>
                      </a:solidFill>
                      <a:prstDash val="solid"/>
                      <a:round/>
                      <a:headEnd type="none" w="med" len="med"/>
                      <a:tailEnd type="none" w="med" len="med"/>
                    </a:lnR>
                    <a:lnT>
                      <a:noFill/>
                    </a:lnT>
                    <a:lnB>
                      <a:noFill/>
                    </a:lnB>
                  </a:tcPr>
                </a:tc>
                <a:extLst>
                  <a:ext uri="{0D108BD9-81ED-4DB2-BD59-A6C34878D82A}">
                    <a16:rowId xmlns:a16="http://schemas.microsoft.com/office/drawing/2014/main" val="866644162"/>
                  </a:ext>
                </a:extLst>
              </a:tr>
              <a:tr h="599991">
                <a:tc vMerge="1">
                  <a:txBody>
                    <a:bodyPr/>
                    <a:lstStyle/>
                    <a:p>
                      <a:endParaRPr lang="en-US"/>
                    </a:p>
                  </a:txBody>
                  <a:tcPr/>
                </a:tc>
                <a:tc>
                  <a:txBody>
                    <a:bodyPr/>
                    <a:lstStyle/>
                    <a:p>
                      <a:pPr algn="ctr" rtl="0" fontAlgn="base"/>
                      <a:r>
                        <a:rPr lang="en-US" sz="1600" b="0" i="0" dirty="0">
                          <a:solidFill>
                            <a:srgbClr val="000000"/>
                          </a:solidFill>
                          <a:effectLst/>
                          <a:latin typeface="Calibri" panose="020F0502020204030204" pitchFamily="34" charset="0"/>
                        </a:rPr>
                        <a:t>20% </a:t>
                      </a:r>
                      <a:endParaRPr lang="en-US" sz="1600" b="0" i="0" dirty="0">
                        <a:effectLst/>
                      </a:endParaRPr>
                    </a:p>
                  </a:txBody>
                  <a:tcPr anchor="ctr">
                    <a:lnL w="9525" cap="flat" cmpd="sng" algn="ctr">
                      <a:solidFill>
                        <a:srgbClr val="6038B6"/>
                      </a:solidFill>
                      <a:prstDash val="solid"/>
                      <a:round/>
                      <a:headEnd type="none" w="med" len="med"/>
                      <a:tailEnd type="none" w="med" len="med"/>
                    </a:lnL>
                    <a:lnR w="9525" cap="flat" cmpd="sng" algn="ctr">
                      <a:solidFill>
                        <a:srgbClr val="6082B5"/>
                      </a:solidFill>
                      <a:prstDash val="solid"/>
                      <a:round/>
                      <a:headEnd type="none" w="med" len="med"/>
                      <a:tailEnd type="none" w="med" len="med"/>
                    </a:lnR>
                    <a:lnT>
                      <a:noFill/>
                    </a:lnT>
                    <a:lnB w="9525" cap="flat" cmpd="sng" algn="ctr">
                      <a:solidFill>
                        <a:srgbClr val="A07B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   6.2  </a:t>
                      </a:r>
                      <a:endParaRPr lang="en-US" sz="1600" b="0" i="0" dirty="0">
                        <a:effectLst/>
                      </a:endParaRPr>
                    </a:p>
                  </a:txBody>
                  <a:tcPr anchor="ctr">
                    <a:lnL w="9525" cap="flat" cmpd="sng" algn="ctr">
                      <a:solidFill>
                        <a:srgbClr val="6082B5"/>
                      </a:solidFill>
                      <a:prstDash val="solid"/>
                      <a:round/>
                      <a:headEnd type="none" w="med" len="med"/>
                      <a:tailEnd type="none" w="med" len="med"/>
                    </a:lnL>
                    <a:lnR>
                      <a:noFill/>
                    </a:lnR>
                    <a:lnT>
                      <a:noFill/>
                    </a:lnT>
                    <a:lnB w="9525" cap="flat" cmpd="sng" algn="ctr">
                      <a:solidFill>
                        <a:srgbClr val="6082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38.3  </a:t>
                      </a:r>
                      <a:endParaRPr lang="en-US" sz="1600" b="0" i="0" dirty="0">
                        <a:effectLst/>
                      </a:endParaRPr>
                    </a:p>
                  </a:txBody>
                  <a:tcPr anchor="ctr">
                    <a:lnL>
                      <a:noFill/>
                    </a:lnL>
                    <a:lnR>
                      <a:noFill/>
                    </a:lnR>
                    <a:lnT>
                      <a:noFill/>
                    </a:lnT>
                    <a:lnB w="9525" cap="flat" cmpd="sng" algn="ctr">
                      <a:solidFill>
                        <a:srgbClr val="A082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 237.4  </a:t>
                      </a:r>
                      <a:endParaRPr lang="en-US" sz="1600" b="0" i="0" dirty="0">
                        <a:effectLst/>
                      </a:endParaRPr>
                    </a:p>
                  </a:txBody>
                  <a:tcPr anchor="ctr">
                    <a:lnL>
                      <a:noFill/>
                    </a:lnL>
                    <a:lnR>
                      <a:noFill/>
                    </a:lnR>
                    <a:lnT>
                      <a:noFill/>
                    </a:lnT>
                    <a:lnB w="9525" cap="flat" cmpd="sng" algn="ctr">
                      <a:solidFill>
                        <a:srgbClr val="8086B5"/>
                      </a:solidFill>
                      <a:prstDash val="solid"/>
                      <a:round/>
                      <a:headEnd type="none" w="med" len="med"/>
                      <a:tailEnd type="none" w="med" len="med"/>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1,469.8  </a:t>
                      </a:r>
                      <a:endParaRPr lang="en-US" sz="1600" b="0" i="0" dirty="0">
                        <a:effectLst/>
                      </a:endParaRPr>
                    </a:p>
                  </a:txBody>
                  <a:tcPr anchor="ctr">
                    <a:lnL>
                      <a:noFill/>
                    </a:lnL>
                    <a:lnR w="9525" cap="flat" cmpd="sng" algn="ctr">
                      <a:solidFill>
                        <a:srgbClr val="E089B5"/>
                      </a:solidFill>
                      <a:prstDash val="solid"/>
                      <a:round/>
                      <a:headEnd type="none" w="med" len="med"/>
                      <a:tailEnd type="none" w="med" len="med"/>
                    </a:lnR>
                    <a:lnT>
                      <a:noFill/>
                    </a:lnT>
                    <a:lnB w="9525" cap="flat" cmpd="sng" algn="ctr">
                      <a:solidFill>
                        <a:srgbClr val="E089B5"/>
                      </a:solidFill>
                      <a:prstDash val="solid"/>
                      <a:round/>
                      <a:headEnd type="none" w="med" len="med"/>
                      <a:tailEnd type="none" w="med" len="med"/>
                    </a:lnB>
                  </a:tcPr>
                </a:tc>
                <a:extLst>
                  <a:ext uri="{0D108BD9-81ED-4DB2-BD59-A6C34878D82A}">
                    <a16:rowId xmlns:a16="http://schemas.microsoft.com/office/drawing/2014/main" val="205542432"/>
                  </a:ext>
                </a:extLst>
              </a:tr>
            </a:tbl>
          </a:graphicData>
        </a:graphic>
      </p:graphicFrame>
      <p:sp>
        <p:nvSpPr>
          <p:cNvPr id="33" name="TextBox 32">
            <a:extLst>
              <a:ext uri="{FF2B5EF4-FFF2-40B4-BE49-F238E27FC236}">
                <a16:creationId xmlns:a16="http://schemas.microsoft.com/office/drawing/2014/main" id="{863E76D2-3840-2210-BA9A-7F370FEC22BC}"/>
              </a:ext>
            </a:extLst>
          </p:cNvPr>
          <p:cNvSpPr txBox="1"/>
          <p:nvPr/>
        </p:nvSpPr>
        <p:spPr>
          <a:xfrm>
            <a:off x="6930228" y="3162611"/>
            <a:ext cx="3926839" cy="1295098"/>
          </a:xfrm>
          <a:prstGeom prst="rect">
            <a:avLst/>
          </a:prstGeom>
          <a:noFill/>
        </p:spPr>
        <p:txBody>
          <a:bodyPr wrap="square">
            <a:spAutoFit/>
          </a:bodyPr>
          <a:lstStyle/>
          <a:p>
            <a:pPr>
              <a:lnSpc>
                <a:spcPct val="150000"/>
              </a:lnSpc>
            </a:pPr>
            <a:r>
              <a:rPr lang="en-US" sz="1800" b="0" i="0" dirty="0">
                <a:solidFill>
                  <a:srgbClr val="000000"/>
                </a:solidFill>
                <a:effectLst/>
              </a:rPr>
              <a:t>the conservative investing earned 8% return and aggressive investing earned about 16%.  </a:t>
            </a:r>
            <a:endParaRPr lang="en-US" dirty="0"/>
          </a:p>
        </p:txBody>
      </p:sp>
      <p:grpSp>
        <p:nvGrpSpPr>
          <p:cNvPr id="2" name="Group 1">
            <a:extLst>
              <a:ext uri="{FF2B5EF4-FFF2-40B4-BE49-F238E27FC236}">
                <a16:creationId xmlns:a16="http://schemas.microsoft.com/office/drawing/2014/main" id="{F86E34DC-A40C-4250-388F-EA87F7687E6D}"/>
              </a:ext>
            </a:extLst>
          </p:cNvPr>
          <p:cNvGrpSpPr/>
          <p:nvPr/>
        </p:nvGrpSpPr>
        <p:grpSpPr>
          <a:xfrm>
            <a:off x="0" y="-13252"/>
            <a:ext cx="12192000" cy="1386477"/>
            <a:chOff x="0" y="-13252"/>
            <a:chExt cx="12192000" cy="1386477"/>
          </a:xfrm>
        </p:grpSpPr>
        <p:grpSp>
          <p:nvGrpSpPr>
            <p:cNvPr id="3" name="Group 2">
              <a:extLst>
                <a:ext uri="{FF2B5EF4-FFF2-40B4-BE49-F238E27FC236}">
                  <a16:creationId xmlns:a16="http://schemas.microsoft.com/office/drawing/2014/main" id="{6492220F-1961-9B54-1373-FBC883C8669E}"/>
                </a:ext>
              </a:extLst>
            </p:cNvPr>
            <p:cNvGrpSpPr/>
            <p:nvPr/>
          </p:nvGrpSpPr>
          <p:grpSpPr>
            <a:xfrm>
              <a:off x="0" y="-13252"/>
              <a:ext cx="12192000" cy="1386477"/>
              <a:chOff x="0" y="-13252"/>
              <a:chExt cx="12192000" cy="1386477"/>
            </a:xfrm>
          </p:grpSpPr>
          <p:sp>
            <p:nvSpPr>
              <p:cNvPr id="11" name="Rectangle 10">
                <a:extLst>
                  <a:ext uri="{FF2B5EF4-FFF2-40B4-BE49-F238E27FC236}">
                    <a16:creationId xmlns:a16="http://schemas.microsoft.com/office/drawing/2014/main" id="{E04AF08B-E85D-FA32-DBDB-03EF591A5DAD}"/>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7">
                <a:extLst>
                  <a:ext uri="{FF2B5EF4-FFF2-40B4-BE49-F238E27FC236}">
                    <a16:creationId xmlns:a16="http://schemas.microsoft.com/office/drawing/2014/main" id="{21A2DC18-09EA-120A-2F6B-DBE014EF495A}"/>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Icon&#10;&#10;Description automatically generated">
                <a:extLst>
                  <a:ext uri="{FF2B5EF4-FFF2-40B4-BE49-F238E27FC236}">
                    <a16:creationId xmlns:a16="http://schemas.microsoft.com/office/drawing/2014/main" id="{7160B462-67A6-F610-CA9D-7FC35484E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4" name="TextBox 3">
              <a:extLst>
                <a:ext uri="{FF2B5EF4-FFF2-40B4-BE49-F238E27FC236}">
                  <a16:creationId xmlns:a16="http://schemas.microsoft.com/office/drawing/2014/main" id="{066B94C3-B452-8965-C9BF-CE3FE00A135F}"/>
                </a:ext>
              </a:extLst>
            </p:cNvPr>
            <p:cNvSpPr txBox="1"/>
            <p:nvPr/>
          </p:nvSpPr>
          <p:spPr>
            <a:xfrm>
              <a:off x="1030415" y="324993"/>
              <a:ext cx="2935419" cy="553998"/>
            </a:xfrm>
            <a:prstGeom prst="rect">
              <a:avLst/>
            </a:prstGeom>
            <a:noFill/>
          </p:spPr>
          <p:txBody>
            <a:bodyPr wrap="none" rtlCol="0">
              <a:spAutoFit/>
            </a:bodyPr>
            <a:lstStyle/>
            <a:p>
              <a:r>
                <a:rPr lang="en-US" sz="3000" b="1" dirty="0">
                  <a:solidFill>
                    <a:schemeClr val="bg1"/>
                  </a:solidFill>
                  <a:latin typeface="Merriweather" pitchFamily="2" charset="77"/>
                </a:rPr>
                <a:t>Compounding</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2192614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aphicFrame>
        <p:nvGraphicFramePr>
          <p:cNvPr id="10" name="Table 9">
            <a:extLst>
              <a:ext uri="{FF2B5EF4-FFF2-40B4-BE49-F238E27FC236}">
                <a16:creationId xmlns:a16="http://schemas.microsoft.com/office/drawing/2014/main" id="{A2141215-D639-C667-2F17-DEE0D984CBFE}"/>
              </a:ext>
            </a:extLst>
          </p:cNvPr>
          <p:cNvGraphicFramePr>
            <a:graphicFrameLocks noGrp="1"/>
          </p:cNvGraphicFramePr>
          <p:nvPr>
            <p:extLst>
              <p:ext uri="{D42A27DB-BD31-4B8C-83A1-F6EECF244321}">
                <p14:modId xmlns:p14="http://schemas.microsoft.com/office/powerpoint/2010/main" val="3471139575"/>
              </p:ext>
            </p:extLst>
          </p:nvPr>
        </p:nvGraphicFramePr>
        <p:xfrm>
          <a:off x="2811325" y="1907915"/>
          <a:ext cx="6193173" cy="3999853"/>
        </p:xfrm>
        <a:graphic>
          <a:graphicData uri="http://schemas.openxmlformats.org/drawingml/2006/table">
            <a:tbl>
              <a:tblPr/>
              <a:tblGrid>
                <a:gridCol w="4283382">
                  <a:extLst>
                    <a:ext uri="{9D8B030D-6E8A-4147-A177-3AD203B41FA5}">
                      <a16:colId xmlns:a16="http://schemas.microsoft.com/office/drawing/2014/main" val="758442586"/>
                    </a:ext>
                  </a:extLst>
                </a:gridCol>
                <a:gridCol w="1909791">
                  <a:extLst>
                    <a:ext uri="{9D8B030D-6E8A-4147-A177-3AD203B41FA5}">
                      <a16:colId xmlns:a16="http://schemas.microsoft.com/office/drawing/2014/main" val="4060475214"/>
                    </a:ext>
                  </a:extLst>
                </a:gridCol>
              </a:tblGrid>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Debt Allocation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600" dirty="0">
                        <a:effectLst/>
                        <a:latin typeface="+mn-lt"/>
                      </a:endParaRPr>
                    </a:p>
                    <a:p>
                      <a:pPr algn="ctr" rtl="0" fontAlgn="base"/>
                      <a:r>
                        <a:rPr lang="en-US" sz="1600" b="0" i="0" dirty="0">
                          <a:solidFill>
                            <a:srgbClr val="000000"/>
                          </a:solidFill>
                          <a:effectLst/>
                          <a:latin typeface="+mn-lt"/>
                        </a:rPr>
                        <a:t>40%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36310269"/>
                  </a:ext>
                </a:extLst>
              </a:tr>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Equity Allocation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
                      <a:endParaRPr lang="en-US" sz="1600" dirty="0">
                        <a:effectLst/>
                        <a:latin typeface="+mn-lt"/>
                      </a:endParaRPr>
                    </a:p>
                    <a:p>
                      <a:pPr algn="ctr" rtl="0" fontAlgn="base"/>
                      <a:r>
                        <a:rPr lang="en-US" sz="1600" b="0" i="0" dirty="0">
                          <a:solidFill>
                            <a:srgbClr val="000000"/>
                          </a:solidFill>
                          <a:effectLst/>
                          <a:latin typeface="+mn-lt"/>
                        </a:rPr>
                        <a:t>60%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2805170"/>
                  </a:ext>
                </a:extLst>
              </a:tr>
              <a:tr h="639841">
                <a:tc>
                  <a:txBody>
                    <a:bodyPr/>
                    <a:lstStyle/>
                    <a:p>
                      <a:pPr algn="l" rtl="0" fontAlgn="base"/>
                      <a:r>
                        <a:rPr lang="en-US" sz="1600" b="0" i="0" dirty="0">
                          <a:effectLst/>
                          <a:latin typeface="+mn-lt"/>
                        </a:rPr>
                        <a:t>Number of 10-year rolling returns data points</a:t>
                      </a: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r>
                        <a:rPr lang="en-US" sz="1600" b="0" i="0" dirty="0">
                          <a:effectLst/>
                          <a:latin typeface="+mn-lt"/>
                        </a:rPr>
                        <a:t>254</a:t>
                      </a: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463959"/>
                  </a:ext>
                </a:extLst>
              </a:tr>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Negative Return Years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
                      <a:endParaRPr lang="en-US" sz="1600" dirty="0">
                        <a:effectLst/>
                        <a:latin typeface="+mn-lt"/>
                      </a:endParaRPr>
                    </a:p>
                    <a:p>
                      <a:pPr algn="ctr" rtl="0" fontAlgn="base"/>
                      <a:r>
                        <a:rPr lang="en-US" sz="1600" b="0" i="0" dirty="0">
                          <a:solidFill>
                            <a:srgbClr val="000000"/>
                          </a:solidFill>
                          <a:effectLst/>
                          <a:latin typeface="+mn-lt"/>
                        </a:rPr>
                        <a:t>0</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16523698"/>
                  </a:ext>
                </a:extLst>
              </a:tr>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Average Return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
                      <a:endParaRPr lang="en-US" sz="1600" dirty="0">
                        <a:effectLst/>
                        <a:latin typeface="+mn-lt"/>
                      </a:endParaRPr>
                    </a:p>
                    <a:p>
                      <a:pPr algn="ctr" rtl="0" fontAlgn="base"/>
                      <a:r>
                        <a:rPr lang="en-US" sz="1600" b="0" i="0" dirty="0">
                          <a:solidFill>
                            <a:srgbClr val="000000"/>
                          </a:solidFill>
                          <a:effectLst/>
                          <a:latin typeface="+mn-lt"/>
                        </a:rPr>
                        <a:t>10.76%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3786145"/>
                  </a:ext>
                </a:extLst>
              </a:tr>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Best Year Return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
                      <a:endParaRPr lang="en-US" sz="1600" dirty="0">
                        <a:effectLst/>
                        <a:latin typeface="+mn-lt"/>
                      </a:endParaRPr>
                    </a:p>
                    <a:p>
                      <a:pPr algn="ctr" rtl="0" fontAlgn="base"/>
                      <a:r>
                        <a:rPr lang="en-US" sz="1600" b="0" i="0" dirty="0">
                          <a:solidFill>
                            <a:srgbClr val="000000"/>
                          </a:solidFill>
                          <a:effectLst/>
                          <a:latin typeface="+mn-lt"/>
                        </a:rPr>
                        <a:t>16.04%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8702911"/>
                  </a:ext>
                </a:extLst>
              </a:tr>
              <a:tr h="421875">
                <a:tc>
                  <a:txBody>
                    <a:bodyPr/>
                    <a:lstStyle/>
                    <a:p>
                      <a:pPr fontAlgn="b"/>
                      <a:endParaRPr lang="en-US" sz="1600" dirty="0">
                        <a:effectLst/>
                        <a:latin typeface="+mn-lt"/>
                      </a:endParaRPr>
                    </a:p>
                    <a:p>
                      <a:pPr algn="l" rtl="0" fontAlgn="base"/>
                      <a:r>
                        <a:rPr lang="en-US" sz="1600" b="0" i="0" dirty="0">
                          <a:solidFill>
                            <a:srgbClr val="000000"/>
                          </a:solidFill>
                          <a:effectLst/>
                          <a:latin typeface="+mn-lt"/>
                        </a:rPr>
                        <a:t>Worst Year Return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
                      <a:endParaRPr lang="en-US" sz="1600" dirty="0">
                        <a:effectLst/>
                        <a:latin typeface="+mn-lt"/>
                      </a:endParaRPr>
                    </a:p>
                    <a:p>
                      <a:pPr algn="ctr" rtl="0" fontAlgn="base"/>
                      <a:r>
                        <a:rPr lang="en-US" sz="1600" b="0" i="0" dirty="0">
                          <a:solidFill>
                            <a:srgbClr val="000000"/>
                          </a:solidFill>
                          <a:effectLst/>
                          <a:latin typeface="+mn-lt"/>
                        </a:rPr>
                        <a:t>3.95% </a:t>
                      </a:r>
                      <a:endParaRPr lang="en-US" sz="1600" b="0" i="0" dirty="0">
                        <a:effectLst/>
                        <a:latin typeface="+mn-lt"/>
                      </a:endParaRPr>
                    </a:p>
                  </a:txBody>
                  <a:tcPr marL="72321" marR="72321" marT="36161" marB="361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16045354"/>
                  </a:ext>
                </a:extLst>
              </a:tr>
            </a:tbl>
          </a:graphicData>
        </a:graphic>
      </p:graphicFrame>
      <p:grpSp>
        <p:nvGrpSpPr>
          <p:cNvPr id="4" name="Group 3">
            <a:extLst>
              <a:ext uri="{FF2B5EF4-FFF2-40B4-BE49-F238E27FC236}">
                <a16:creationId xmlns:a16="http://schemas.microsoft.com/office/drawing/2014/main" id="{E452BD11-4361-BEDE-4758-698FF8AC5F92}"/>
              </a:ext>
            </a:extLst>
          </p:cNvPr>
          <p:cNvGrpSpPr/>
          <p:nvPr/>
        </p:nvGrpSpPr>
        <p:grpSpPr>
          <a:xfrm>
            <a:off x="0" y="-13252"/>
            <a:ext cx="12192000" cy="1386477"/>
            <a:chOff x="0" y="-13252"/>
            <a:chExt cx="12192000" cy="1386477"/>
          </a:xfrm>
        </p:grpSpPr>
        <p:grpSp>
          <p:nvGrpSpPr>
            <p:cNvPr id="11" name="Group 10">
              <a:extLst>
                <a:ext uri="{FF2B5EF4-FFF2-40B4-BE49-F238E27FC236}">
                  <a16:creationId xmlns:a16="http://schemas.microsoft.com/office/drawing/2014/main" id="{FD80B53C-283A-6AC9-502B-0F9DA4038901}"/>
                </a:ext>
              </a:extLst>
            </p:cNvPr>
            <p:cNvGrpSpPr/>
            <p:nvPr/>
          </p:nvGrpSpPr>
          <p:grpSpPr>
            <a:xfrm>
              <a:off x="0" y="-13252"/>
              <a:ext cx="12192000" cy="1386477"/>
              <a:chOff x="0" y="-13252"/>
              <a:chExt cx="12192000" cy="1386477"/>
            </a:xfrm>
          </p:grpSpPr>
          <p:sp>
            <p:nvSpPr>
              <p:cNvPr id="34" name="Rectangle 33">
                <a:extLst>
                  <a:ext uri="{FF2B5EF4-FFF2-40B4-BE49-F238E27FC236}">
                    <a16:creationId xmlns:a16="http://schemas.microsoft.com/office/drawing/2014/main" id="{080AC7E5-D460-1BC1-7FFF-345B949B82C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7">
                <a:extLst>
                  <a:ext uri="{FF2B5EF4-FFF2-40B4-BE49-F238E27FC236}">
                    <a16:creationId xmlns:a16="http://schemas.microsoft.com/office/drawing/2014/main" id="{DDE85190-16FE-A28C-0B40-523C39E715BB}"/>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Icon&#10;&#10;Description automatically generated">
                <a:extLst>
                  <a:ext uri="{FF2B5EF4-FFF2-40B4-BE49-F238E27FC236}">
                    <a16:creationId xmlns:a16="http://schemas.microsoft.com/office/drawing/2014/main" id="{FC59D421-1B09-0626-C097-B3F77CA34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3" name="TextBox 32">
              <a:extLst>
                <a:ext uri="{FF2B5EF4-FFF2-40B4-BE49-F238E27FC236}">
                  <a16:creationId xmlns:a16="http://schemas.microsoft.com/office/drawing/2014/main" id="{EF5607AB-9C71-1741-C098-62512298A7C2}"/>
                </a:ext>
              </a:extLst>
            </p:cNvPr>
            <p:cNvSpPr txBox="1"/>
            <p:nvPr/>
          </p:nvSpPr>
          <p:spPr>
            <a:xfrm>
              <a:off x="1030415" y="324993"/>
              <a:ext cx="8717451" cy="553998"/>
            </a:xfrm>
            <a:prstGeom prst="rect">
              <a:avLst/>
            </a:prstGeom>
            <a:noFill/>
          </p:spPr>
          <p:txBody>
            <a:bodyPr wrap="none" rtlCol="0">
              <a:spAutoFit/>
            </a:bodyPr>
            <a:lstStyle/>
            <a:p>
              <a:r>
                <a:rPr lang="en-US" sz="3000" b="1" dirty="0">
                  <a:solidFill>
                    <a:schemeClr val="bg1"/>
                  </a:solidFill>
                  <a:latin typeface="Merriweather" pitchFamily="2" charset="77"/>
                </a:rPr>
                <a:t>60-40 Benchmark, 10-year Rolling Returns </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21F94C43-42B8-B3EF-B1C1-282FB304BC85}"/>
              </a:ext>
            </a:extLst>
          </p:cNvPr>
          <p:cNvSpPr txBox="1"/>
          <p:nvPr/>
        </p:nvSpPr>
        <p:spPr>
          <a:xfrm>
            <a:off x="4296139" y="6380480"/>
            <a:ext cx="2747614" cy="276999"/>
          </a:xfrm>
          <a:prstGeom prst="rect">
            <a:avLst/>
          </a:prstGeom>
          <a:noFill/>
        </p:spPr>
        <p:txBody>
          <a:bodyPr wrap="square" rtlCol="0">
            <a:spAutoFit/>
          </a:bodyPr>
          <a:lstStyle/>
          <a:p>
            <a:r>
              <a:rPr lang="en-IN" sz="1200" dirty="0"/>
              <a:t>*Data considered from 1990 - 2021</a:t>
            </a:r>
          </a:p>
        </p:txBody>
      </p:sp>
    </p:spTree>
    <p:extLst>
      <p:ext uri="{BB962C8B-B14F-4D97-AF65-F5344CB8AC3E}">
        <p14:creationId xmlns:p14="http://schemas.microsoft.com/office/powerpoint/2010/main" val="120215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1088054" y="2717696"/>
            <a:ext cx="9908191" cy="879600"/>
          </a:xfrm>
          <a:prstGeom prst="rect">
            <a:avLst/>
          </a:prstGeom>
          <a:noFill/>
        </p:spPr>
        <p:txBody>
          <a:bodyPr wrap="square" rtlCol="0" anchor="ctr">
            <a:spAutoFit/>
          </a:bodyPr>
          <a:lstStyle/>
          <a:p>
            <a:pPr marL="342900" indent="-342900">
              <a:lnSpc>
                <a:spcPct val="150000"/>
              </a:lnSpc>
              <a:buFont typeface="+mj-lt"/>
              <a:buAutoNum type="arabicPeriod" startAt="2"/>
            </a:pPr>
            <a:r>
              <a:rPr lang="en-US" dirty="0">
                <a:solidFill>
                  <a:srgbClr val="007AB9"/>
                </a:solidFill>
                <a:latin typeface="Merriweather" pitchFamily="2" charset="77"/>
                <a:hlinkClick r:id="rId3">
                  <a:extLst>
                    <a:ext uri="{A12FA001-AC4F-418D-AE19-62706E023703}">
                      <ahyp:hlinkClr xmlns:ahyp="http://schemas.microsoft.com/office/drawing/2018/hyperlinkcolor" val="tx"/>
                    </a:ext>
                  </a:extLst>
                </a:hlinkClick>
              </a:rPr>
              <a:t>Is it Easier for Investors to Forecast the Long-Term or Short-Term? | Behavioural Investment</a:t>
            </a:r>
            <a:endParaRPr lang="en-IN" dirty="0">
              <a:solidFill>
                <a:srgbClr val="007AB9"/>
              </a:solidFill>
              <a:latin typeface="Merriweather" pitchFamily="2" charset="77"/>
            </a:endParaRPr>
          </a:p>
        </p:txBody>
      </p:sp>
      <p:grpSp>
        <p:nvGrpSpPr>
          <p:cNvPr id="10" name="Group 9">
            <a:extLst>
              <a:ext uri="{FF2B5EF4-FFF2-40B4-BE49-F238E27FC236}">
                <a16:creationId xmlns:a16="http://schemas.microsoft.com/office/drawing/2014/main" id="{CD3F109C-C02E-D0D3-2E63-B6224A1B539E}"/>
              </a:ext>
            </a:extLst>
          </p:cNvPr>
          <p:cNvGrpSpPr/>
          <p:nvPr/>
        </p:nvGrpSpPr>
        <p:grpSpPr>
          <a:xfrm>
            <a:off x="0" y="-13252"/>
            <a:ext cx="12192000" cy="1386477"/>
            <a:chOff x="0" y="-13252"/>
            <a:chExt cx="12192000" cy="1386477"/>
          </a:xfrm>
        </p:grpSpPr>
        <p:grpSp>
          <p:nvGrpSpPr>
            <p:cNvPr id="11" name="Group 10">
              <a:extLst>
                <a:ext uri="{FF2B5EF4-FFF2-40B4-BE49-F238E27FC236}">
                  <a16:creationId xmlns:a16="http://schemas.microsoft.com/office/drawing/2014/main" id="{2C53E17E-F2F3-1100-FA16-C9DA27D543A3}"/>
                </a:ext>
              </a:extLst>
            </p:cNvPr>
            <p:cNvGrpSpPr/>
            <p:nvPr/>
          </p:nvGrpSpPr>
          <p:grpSpPr>
            <a:xfrm>
              <a:off x="0" y="-13252"/>
              <a:ext cx="12192000" cy="1386477"/>
              <a:chOff x="0" y="-13252"/>
              <a:chExt cx="12192000" cy="1386477"/>
            </a:xfrm>
          </p:grpSpPr>
          <p:sp>
            <p:nvSpPr>
              <p:cNvPr id="34" name="Rectangle 33">
                <a:extLst>
                  <a:ext uri="{FF2B5EF4-FFF2-40B4-BE49-F238E27FC236}">
                    <a16:creationId xmlns:a16="http://schemas.microsoft.com/office/drawing/2014/main" id="{8838C63F-0686-CB44-98A8-3686862C750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7">
                <a:extLst>
                  <a:ext uri="{FF2B5EF4-FFF2-40B4-BE49-F238E27FC236}">
                    <a16:creationId xmlns:a16="http://schemas.microsoft.com/office/drawing/2014/main" id="{3823FC25-225D-CDB2-AE40-5AAB9CCC3EFE}"/>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Icon&#10;&#10;Description automatically generated">
                <a:extLst>
                  <a:ext uri="{FF2B5EF4-FFF2-40B4-BE49-F238E27FC236}">
                    <a16:creationId xmlns:a16="http://schemas.microsoft.com/office/drawing/2014/main" id="{F84F18EB-7E13-6F5E-B862-73048B90B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3" name="TextBox 32">
              <a:extLst>
                <a:ext uri="{FF2B5EF4-FFF2-40B4-BE49-F238E27FC236}">
                  <a16:creationId xmlns:a16="http://schemas.microsoft.com/office/drawing/2014/main" id="{686D2052-FFFF-F733-E915-99092FFA28AA}"/>
                </a:ext>
              </a:extLst>
            </p:cNvPr>
            <p:cNvSpPr txBox="1"/>
            <p:nvPr/>
          </p:nvSpPr>
          <p:spPr>
            <a:xfrm>
              <a:off x="1030415" y="324993"/>
              <a:ext cx="4190571" cy="553998"/>
            </a:xfrm>
            <a:prstGeom prst="rect">
              <a:avLst/>
            </a:prstGeom>
            <a:noFill/>
          </p:spPr>
          <p:txBody>
            <a:bodyPr wrap="none" rtlCol="0">
              <a:spAutoFit/>
            </a:bodyPr>
            <a:lstStyle/>
            <a:p>
              <a:r>
                <a:rPr lang="en-US" sz="3000" b="1" dirty="0">
                  <a:solidFill>
                    <a:schemeClr val="bg1"/>
                  </a:solidFill>
                  <a:latin typeface="Merriweather" pitchFamily="2" charset="77"/>
                </a:rPr>
                <a:t>Curated Reading List</a:t>
              </a:r>
              <a:endParaRPr lang="en-US" sz="3000" dirty="0">
                <a:solidFill>
                  <a:schemeClr val="bg1"/>
                </a:solidFill>
                <a:latin typeface="Merriweather" pitchFamily="2" charset="77"/>
              </a:endParaRPr>
            </a:p>
          </p:txBody>
        </p:sp>
      </p:grpSp>
      <p:sp>
        <p:nvSpPr>
          <p:cNvPr id="3" name="TextBox 2">
            <a:hlinkClick r:id="rId5"/>
            <a:extLst>
              <a:ext uri="{FF2B5EF4-FFF2-40B4-BE49-F238E27FC236}">
                <a16:creationId xmlns:a16="http://schemas.microsoft.com/office/drawing/2014/main" id="{DE009A89-AB01-2821-B12A-377535545D55}"/>
              </a:ext>
            </a:extLst>
          </p:cNvPr>
          <p:cNvSpPr txBox="1"/>
          <p:nvPr/>
        </p:nvSpPr>
        <p:spPr>
          <a:xfrm>
            <a:off x="1088054" y="2038796"/>
            <a:ext cx="5499339" cy="369332"/>
          </a:xfrm>
          <a:prstGeom prst="rect">
            <a:avLst/>
          </a:prstGeom>
          <a:noFill/>
        </p:spPr>
        <p:txBody>
          <a:bodyPr wrap="square" rtlCol="0" anchor="ctr">
            <a:spAutoFit/>
          </a:bodyPr>
          <a:lstStyle/>
          <a:p>
            <a:pPr marL="342900" indent="-342900" algn="l">
              <a:buFont typeface="+mj-lt"/>
              <a:buAutoNum type="arabicPeriod"/>
            </a:pPr>
            <a:r>
              <a:rPr lang="en-IN" i="0" u="sng" dirty="0">
                <a:solidFill>
                  <a:srgbClr val="0C97D4"/>
                </a:solidFill>
                <a:effectLst/>
                <a:latin typeface="Merriweather" pitchFamily="2" charset="77"/>
              </a:rPr>
              <a:t>Setting Returns </a:t>
            </a:r>
            <a:r>
              <a:rPr lang="en-IN" u="sng" dirty="0">
                <a:solidFill>
                  <a:srgbClr val="0C97D4"/>
                </a:solidFill>
                <a:latin typeface="Merriweather" pitchFamily="2" charset="77"/>
              </a:rPr>
              <a:t>E</a:t>
            </a:r>
            <a:r>
              <a:rPr lang="en-IN" i="0" u="sng" dirty="0">
                <a:solidFill>
                  <a:srgbClr val="0C97D4"/>
                </a:solidFill>
                <a:effectLst/>
                <a:latin typeface="Merriweather" pitchFamily="2" charset="77"/>
              </a:rPr>
              <a:t>xpectations | </a:t>
            </a:r>
            <a:r>
              <a:rPr lang="en-IN" i="0" u="sng" dirty="0" err="1">
                <a:solidFill>
                  <a:srgbClr val="0C97D4"/>
                </a:solidFill>
                <a:effectLst/>
                <a:latin typeface="Merriweather" pitchFamily="2" charset="77"/>
              </a:rPr>
              <a:t>Gulaq</a:t>
            </a:r>
            <a:endParaRPr lang="en-IN" i="0" u="sng" dirty="0">
              <a:solidFill>
                <a:srgbClr val="0C97D4"/>
              </a:solidFill>
              <a:effectLst/>
              <a:latin typeface="Merriweather" pitchFamily="2" charset="77"/>
            </a:endParaRPr>
          </a:p>
        </p:txBody>
      </p:sp>
    </p:spTree>
    <p:extLst>
      <p:ext uri="{BB962C8B-B14F-4D97-AF65-F5344CB8AC3E}">
        <p14:creationId xmlns:p14="http://schemas.microsoft.com/office/powerpoint/2010/main" val="373533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4022393" y="3259070"/>
            <a:ext cx="5853127" cy="1600438"/>
          </a:xfrm>
          <a:prstGeom prst="rect">
            <a:avLst/>
          </a:prstGeom>
          <a:noFill/>
        </p:spPr>
        <p:txBody>
          <a:bodyPr wrap="square" rtlCol="0">
            <a:spAutoFit/>
          </a:bodyPr>
          <a:lstStyle/>
          <a:p>
            <a:r>
              <a:rPr lang="en-IN" sz="4000" b="1" dirty="0">
                <a:solidFill>
                  <a:srgbClr val="0070C0"/>
                </a:solidFill>
              </a:rPr>
              <a:t>Estimating savings need and potential</a:t>
            </a:r>
            <a:endParaRPr lang="en-IN" sz="2400" dirty="0">
              <a:solidFill>
                <a:schemeClr val="tx1">
                  <a:lumMod val="95000"/>
                  <a:lumOff val="5000"/>
                </a:schemeClr>
              </a:solidFill>
            </a:endParaRPr>
          </a:p>
          <a:p>
            <a:r>
              <a:rPr lang="en-IN" dirty="0">
                <a:solidFill>
                  <a:srgbClr val="0070C0"/>
                </a:solidFill>
              </a:rPr>
              <a:t>	</a:t>
            </a:r>
            <a:endParaRPr lang="en-US" dirty="0">
              <a:solidFill>
                <a:srgbClr val="0070C0"/>
              </a:solidFill>
            </a:endParaRP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00190" y="3286954"/>
            <a:ext cx="914400" cy="914400"/>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386477"/>
            <a:chOff x="0" y="-13252"/>
            <a:chExt cx="12192000" cy="1386477"/>
          </a:xfrm>
        </p:grpSpPr>
        <p:grpSp>
          <p:nvGrpSpPr>
            <p:cNvPr id="10" name="Group 9">
              <a:extLst>
                <a:ext uri="{FF2B5EF4-FFF2-40B4-BE49-F238E27FC236}">
                  <a16:creationId xmlns:a16="http://schemas.microsoft.com/office/drawing/2014/main" id="{E0791A76-5A26-308E-B3FE-77173E70E5F5}"/>
                </a:ext>
              </a:extLst>
            </p:cNvPr>
            <p:cNvGrpSpPr/>
            <p:nvPr/>
          </p:nvGrpSpPr>
          <p:grpSpPr>
            <a:xfrm>
              <a:off x="0" y="-13252"/>
              <a:ext cx="12192000" cy="1386477"/>
              <a:chOff x="0" y="-13252"/>
              <a:chExt cx="12192000" cy="1386477"/>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7">
                <a:extLst>
                  <a:ext uri="{FF2B5EF4-FFF2-40B4-BE49-F238E27FC236}">
                    <a16:creationId xmlns:a16="http://schemas.microsoft.com/office/drawing/2014/main" id="{C9161389-9D86-452A-45FB-3FCCD985BB71}"/>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Icon&#10;&#10;Description automatically generated">
                <a:extLst>
                  <a:ext uri="{FF2B5EF4-FFF2-40B4-BE49-F238E27FC236}">
                    <a16:creationId xmlns:a16="http://schemas.microsoft.com/office/drawing/2014/main" id="{427C135F-FF75-7E72-1BDC-1C8E22495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1797014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4BC3D54-9B5A-7D58-87DB-C7ABC57E9F4A}"/>
              </a:ext>
            </a:extLst>
          </p:cNvPr>
          <p:cNvSpPr txBox="1"/>
          <p:nvPr/>
        </p:nvSpPr>
        <p:spPr>
          <a:xfrm>
            <a:off x="4630356" y="1642531"/>
            <a:ext cx="6056924" cy="4619854"/>
          </a:xfrm>
          <a:prstGeom prst="rect">
            <a:avLst/>
          </a:prstGeom>
          <a:noFill/>
        </p:spPr>
        <p:txBody>
          <a:bodyPr wrap="square" rtlCol="0">
            <a:spAutoFit/>
          </a:bodyPr>
          <a:lstStyle/>
          <a:p>
            <a:pPr rtl="0">
              <a:lnSpc>
                <a:spcPct val="150000"/>
              </a:lnSpc>
            </a:pPr>
            <a:r>
              <a:rPr lang="en-IN" b="0" i="0" dirty="0">
                <a:solidFill>
                  <a:srgbClr val="000000"/>
                </a:solidFill>
                <a:effectLst/>
              </a:rPr>
              <a:t>Sandeep has 30+ years of experience in portfolio management, analytics, and consulting. He is the Founder &amp; CEO of Estee, a quantitative investment and broking firm.</a:t>
            </a:r>
          </a:p>
          <a:p>
            <a:pPr rtl="0">
              <a:lnSpc>
                <a:spcPct val="150000"/>
              </a:lnSpc>
            </a:pPr>
            <a:endParaRPr lang="en-IN" dirty="0">
              <a:solidFill>
                <a:srgbClr val="000000"/>
              </a:solidFill>
            </a:endParaRPr>
          </a:p>
          <a:p>
            <a:pPr rtl="0">
              <a:lnSpc>
                <a:spcPct val="150000"/>
              </a:lnSpc>
            </a:pPr>
            <a:r>
              <a:rPr lang="en-IN" dirty="0"/>
              <a:t>Founded one of the earliest analytics outsourcing company, </a:t>
            </a:r>
            <a:r>
              <a:rPr lang="en-IN" dirty="0" err="1"/>
              <a:t>Inductis</a:t>
            </a:r>
            <a:r>
              <a:rPr lang="en-IN" dirty="0"/>
              <a:t>, ran it for 8 years before merging with EXL Services.</a:t>
            </a:r>
          </a:p>
          <a:p>
            <a:pPr rtl="0">
              <a:lnSpc>
                <a:spcPct val="150000"/>
              </a:lnSpc>
            </a:pPr>
            <a:endParaRPr lang="en-IN" dirty="0"/>
          </a:p>
          <a:p>
            <a:pPr>
              <a:lnSpc>
                <a:spcPct val="150000"/>
              </a:lnSpc>
            </a:pPr>
            <a:r>
              <a:rPr lang="en-IN" b="0" i="0" dirty="0">
                <a:solidFill>
                  <a:srgbClr val="000000"/>
                </a:solidFill>
                <a:effectLst/>
              </a:rPr>
              <a:t>He pursued Bachelors in Technology from IIT Delhi and MBA from Columbia Business School.</a:t>
            </a:r>
            <a:endParaRPr lang="en-IN" dirty="0"/>
          </a:p>
          <a:p>
            <a:pPr rtl="0">
              <a:lnSpc>
                <a:spcPct val="150000"/>
              </a:lnSpc>
            </a:pPr>
            <a:endParaRPr lang="en-IN" dirty="0"/>
          </a:p>
          <a:p>
            <a:pPr rtl="0">
              <a:lnSpc>
                <a:spcPct val="150000"/>
              </a:lnSpc>
            </a:pPr>
            <a:r>
              <a:rPr lang="en-IN" dirty="0"/>
              <a:t>Sandeep’s passion is to help people invest well.</a:t>
            </a:r>
          </a:p>
        </p:txBody>
      </p:sp>
      <p:pic>
        <p:nvPicPr>
          <p:cNvPr id="5" name="Picture 4" descr="A person in a suit and tie&#10;&#10;Description automatically generated with medium confidence">
            <a:extLst>
              <a:ext uri="{FF2B5EF4-FFF2-40B4-BE49-F238E27FC236}">
                <a16:creationId xmlns:a16="http://schemas.microsoft.com/office/drawing/2014/main" id="{CF8C0389-D2B2-B508-23CA-B53023A77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4186" y="1711470"/>
            <a:ext cx="2259465" cy="3232150"/>
          </a:xfrm>
          <a:prstGeom prst="rect">
            <a:avLst/>
          </a:prstGeom>
        </p:spPr>
      </p:pic>
      <p:grpSp>
        <p:nvGrpSpPr>
          <p:cNvPr id="37" name="Group 36">
            <a:extLst>
              <a:ext uri="{FF2B5EF4-FFF2-40B4-BE49-F238E27FC236}">
                <a16:creationId xmlns:a16="http://schemas.microsoft.com/office/drawing/2014/main" id="{08784480-8E2E-F071-D46F-3CE29163486E}"/>
              </a:ext>
            </a:extLst>
          </p:cNvPr>
          <p:cNvGrpSpPr/>
          <p:nvPr/>
        </p:nvGrpSpPr>
        <p:grpSpPr>
          <a:xfrm>
            <a:off x="1571881" y="5067445"/>
            <a:ext cx="2420278" cy="738664"/>
            <a:chOff x="2132336" y="4457700"/>
            <a:chExt cx="2420278" cy="738664"/>
          </a:xfrm>
        </p:grpSpPr>
        <p:sp>
          <p:nvSpPr>
            <p:cNvPr id="6" name="TextBox 5">
              <a:extLst>
                <a:ext uri="{FF2B5EF4-FFF2-40B4-BE49-F238E27FC236}">
                  <a16:creationId xmlns:a16="http://schemas.microsoft.com/office/drawing/2014/main" id="{BFD2AFAE-0668-B644-C55D-9375B0C46EA8}"/>
                </a:ext>
              </a:extLst>
            </p:cNvPr>
            <p:cNvSpPr txBox="1"/>
            <p:nvPr/>
          </p:nvSpPr>
          <p:spPr>
            <a:xfrm>
              <a:off x="2209631" y="4457700"/>
              <a:ext cx="1929824" cy="369332"/>
            </a:xfrm>
            <a:prstGeom prst="rect">
              <a:avLst/>
            </a:prstGeom>
            <a:noFill/>
          </p:spPr>
          <p:txBody>
            <a:bodyPr wrap="none" rtlCol="0">
              <a:spAutoFit/>
            </a:bodyPr>
            <a:lstStyle/>
            <a:p>
              <a:r>
                <a:rPr lang="en-IN" b="1" dirty="0"/>
                <a:t>Mr. Sandeep Tyagi</a:t>
              </a:r>
              <a:endParaRPr lang="en-US" b="1" dirty="0"/>
            </a:p>
          </p:txBody>
        </p:sp>
        <p:sp>
          <p:nvSpPr>
            <p:cNvPr id="8" name="TextBox 7">
              <a:extLst>
                <a:ext uri="{FF2B5EF4-FFF2-40B4-BE49-F238E27FC236}">
                  <a16:creationId xmlns:a16="http://schemas.microsoft.com/office/drawing/2014/main" id="{063711FC-1F5C-13F1-E3FE-9B2D3EE9B35D}"/>
                </a:ext>
              </a:extLst>
            </p:cNvPr>
            <p:cNvSpPr txBox="1"/>
            <p:nvPr/>
          </p:nvSpPr>
          <p:spPr>
            <a:xfrm>
              <a:off x="2132336" y="4827032"/>
              <a:ext cx="2420278" cy="369332"/>
            </a:xfrm>
            <a:prstGeom prst="rect">
              <a:avLst/>
            </a:prstGeom>
            <a:noFill/>
          </p:spPr>
          <p:txBody>
            <a:bodyPr wrap="none" rtlCol="0">
              <a:spAutoFit/>
            </a:bodyPr>
            <a:lstStyle/>
            <a:p>
              <a:r>
                <a:rPr lang="en-IN" dirty="0"/>
                <a:t>Founder &amp; CEO of Estee</a:t>
              </a:r>
            </a:p>
          </p:txBody>
        </p:sp>
      </p:grpSp>
      <p:grpSp>
        <p:nvGrpSpPr>
          <p:cNvPr id="15" name="Group 14">
            <a:extLst>
              <a:ext uri="{FF2B5EF4-FFF2-40B4-BE49-F238E27FC236}">
                <a16:creationId xmlns:a16="http://schemas.microsoft.com/office/drawing/2014/main" id="{E3DC5B86-0338-F4D9-08D7-588406FA0E0E}"/>
              </a:ext>
            </a:extLst>
          </p:cNvPr>
          <p:cNvGrpSpPr/>
          <p:nvPr/>
        </p:nvGrpSpPr>
        <p:grpSpPr>
          <a:xfrm>
            <a:off x="0" y="6811108"/>
            <a:ext cx="12192000" cy="46892"/>
            <a:chOff x="0" y="6811108"/>
            <a:chExt cx="12192000" cy="46892"/>
          </a:xfrm>
        </p:grpSpPr>
        <p:sp>
          <p:nvSpPr>
            <p:cNvPr id="16" name="Rectangle 15">
              <a:extLst>
                <a:ext uri="{FF2B5EF4-FFF2-40B4-BE49-F238E27FC236}">
                  <a16:creationId xmlns:a16="http://schemas.microsoft.com/office/drawing/2014/main" id="{07BC6A71-9E36-69FD-ECB0-2F1338CA16B1}"/>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B00B505D-E9FF-C1CF-AA97-8E60EEA7D115}"/>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8782648-049E-89B5-59F1-F59812D1FB0F}"/>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E9570108-D8A6-0E56-77B6-0A5183856634}"/>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F058E04C-5152-4732-9B6E-896C6EC216E8}"/>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9B637EC7-77A7-1CAD-D80F-381EFBDFA8FE}"/>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6D2479-0F37-0D37-A4DD-F671B64D562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4212464D-B6B4-FFE6-42CE-778F5D597C7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DCBC9A4-A3E2-C895-17E5-D0B6D98CB071}"/>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A302BBB5-CBFE-BABF-806B-9F6ABACE1A0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97CE2C3C-F121-752F-4BB2-D8E34B2D302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C8566548-C5A3-95D1-7A72-DD4B2C871766}"/>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E41F4CCA-61A2-3064-7BBA-9AEA346A4F5A}"/>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5030F05D-8FFB-C6BE-0484-155EE0B7BC12}"/>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0DFF2118-E408-2837-BF0F-7C64C037DA48}"/>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5FB9BA36-D09D-7EFA-253E-3A551C4936B6}"/>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8E3CF7CD-5340-9F57-E62A-3F45043B37E7}"/>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3" name="Rectangle 32">
              <a:extLst>
                <a:ext uri="{FF2B5EF4-FFF2-40B4-BE49-F238E27FC236}">
                  <a16:creationId xmlns:a16="http://schemas.microsoft.com/office/drawing/2014/main" id="{5A89D778-2561-7118-312E-535C04DF924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4" name="Rectangle 33">
              <a:extLst>
                <a:ext uri="{FF2B5EF4-FFF2-40B4-BE49-F238E27FC236}">
                  <a16:creationId xmlns:a16="http://schemas.microsoft.com/office/drawing/2014/main" id="{017E7AAE-949B-A676-0E7A-6A1B839EB437}"/>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5" name="Rectangle 34">
              <a:extLst>
                <a:ext uri="{FF2B5EF4-FFF2-40B4-BE49-F238E27FC236}">
                  <a16:creationId xmlns:a16="http://schemas.microsoft.com/office/drawing/2014/main" id="{EC3089E3-B0FC-19C8-0B42-DAF0BD4C89D0}"/>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0" name="Group 39">
            <a:extLst>
              <a:ext uri="{FF2B5EF4-FFF2-40B4-BE49-F238E27FC236}">
                <a16:creationId xmlns:a16="http://schemas.microsoft.com/office/drawing/2014/main" id="{8BCE8DEC-B7C1-1DF6-29F0-F6F5364119C4}"/>
              </a:ext>
            </a:extLst>
          </p:cNvPr>
          <p:cNvGrpSpPr/>
          <p:nvPr/>
        </p:nvGrpSpPr>
        <p:grpSpPr>
          <a:xfrm>
            <a:off x="0" y="-13252"/>
            <a:ext cx="12192000" cy="1386477"/>
            <a:chOff x="0" y="-13252"/>
            <a:chExt cx="12192000" cy="1386477"/>
          </a:xfrm>
        </p:grpSpPr>
        <p:grpSp>
          <p:nvGrpSpPr>
            <p:cNvPr id="41" name="Group 40">
              <a:extLst>
                <a:ext uri="{FF2B5EF4-FFF2-40B4-BE49-F238E27FC236}">
                  <a16:creationId xmlns:a16="http://schemas.microsoft.com/office/drawing/2014/main" id="{D792B98F-3845-2424-DD14-16C9C769590E}"/>
                </a:ext>
              </a:extLst>
            </p:cNvPr>
            <p:cNvGrpSpPr/>
            <p:nvPr/>
          </p:nvGrpSpPr>
          <p:grpSpPr>
            <a:xfrm>
              <a:off x="0" y="-13252"/>
              <a:ext cx="12192000" cy="1386477"/>
              <a:chOff x="0" y="-13252"/>
              <a:chExt cx="12192000" cy="1386477"/>
            </a:xfrm>
          </p:grpSpPr>
          <p:sp>
            <p:nvSpPr>
              <p:cNvPr id="43" name="Rectangle 42">
                <a:extLst>
                  <a:ext uri="{FF2B5EF4-FFF2-40B4-BE49-F238E27FC236}">
                    <a16:creationId xmlns:a16="http://schemas.microsoft.com/office/drawing/2014/main" id="{563C45B0-24C7-335B-F51C-E0CC95D7F267}"/>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7">
                <a:extLst>
                  <a:ext uri="{FF2B5EF4-FFF2-40B4-BE49-F238E27FC236}">
                    <a16:creationId xmlns:a16="http://schemas.microsoft.com/office/drawing/2014/main" id="{D4B69A8F-2733-935F-67D8-6CE45FBEEE95}"/>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5" name="Picture 44" descr="Icon&#10;&#10;Description automatically generated">
                <a:extLst>
                  <a:ext uri="{FF2B5EF4-FFF2-40B4-BE49-F238E27FC236}">
                    <a16:creationId xmlns:a16="http://schemas.microsoft.com/office/drawing/2014/main" id="{23232189-DED4-7DD0-7052-341529C92C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42" name="TextBox 41">
              <a:extLst>
                <a:ext uri="{FF2B5EF4-FFF2-40B4-BE49-F238E27FC236}">
                  <a16:creationId xmlns:a16="http://schemas.microsoft.com/office/drawing/2014/main" id="{28ADD02F-D760-048E-2C13-CA63DEEE3CD5}"/>
                </a:ext>
              </a:extLst>
            </p:cNvPr>
            <p:cNvSpPr txBox="1"/>
            <p:nvPr/>
          </p:nvSpPr>
          <p:spPr>
            <a:xfrm>
              <a:off x="1030415" y="324993"/>
              <a:ext cx="2967479" cy="553998"/>
            </a:xfrm>
            <a:prstGeom prst="rect">
              <a:avLst/>
            </a:prstGeom>
            <a:noFill/>
          </p:spPr>
          <p:txBody>
            <a:bodyPr wrap="none" rtlCol="0">
              <a:spAutoFit/>
            </a:bodyPr>
            <a:lstStyle/>
            <a:p>
              <a:r>
                <a:rPr lang="en-US" sz="3000" b="1" dirty="0">
                  <a:solidFill>
                    <a:schemeClr val="bg1"/>
                  </a:solidFill>
                  <a:latin typeface="Merriweather" pitchFamily="2" charset="77"/>
                </a:rPr>
                <a:t>About Speaker</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2043826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01676"/>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784600"/>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3960187"/>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3960187"/>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F367A4-D3B9-028A-19A6-44B817B05A21}"/>
              </a:ext>
            </a:extLst>
          </p:cNvPr>
          <p:cNvSpPr txBox="1"/>
          <p:nvPr/>
        </p:nvSpPr>
        <p:spPr>
          <a:xfrm>
            <a:off x="5359140" y="1834000"/>
            <a:ext cx="5827020" cy="3788858"/>
          </a:xfrm>
          <a:prstGeom prst="rect">
            <a:avLst/>
          </a:prstGeom>
          <a:noFill/>
        </p:spPr>
        <p:txBody>
          <a:bodyPr wrap="square" rtlCol="0">
            <a:spAutoFit/>
          </a:bodyPr>
          <a:lstStyle/>
          <a:p>
            <a:pPr rtl="0">
              <a:lnSpc>
                <a:spcPct val="150000"/>
              </a:lnSpc>
            </a:pPr>
            <a:r>
              <a:rPr lang="en-IN" dirty="0"/>
              <a:t>Estee is a pioneer of systematic investing in India. Estee is known for making investment decisions using quantitative methods. Over the past 14 years, Estee has developed leading investment and broking products using analytics and computer science.</a:t>
            </a:r>
          </a:p>
          <a:p>
            <a:pPr rtl="0">
              <a:lnSpc>
                <a:spcPct val="150000"/>
              </a:lnSpc>
            </a:pPr>
            <a:endParaRPr lang="en-IN" dirty="0"/>
          </a:p>
          <a:p>
            <a:pPr marL="285750" indent="-285750" rtl="0">
              <a:lnSpc>
                <a:spcPct val="150000"/>
              </a:lnSpc>
              <a:buFont typeface="Wingdings" pitchFamily="2" charset="2"/>
              <a:buChar char="v"/>
            </a:pPr>
            <a:r>
              <a:rPr lang="en-IN" dirty="0"/>
              <a:t>Founded in 2008</a:t>
            </a:r>
          </a:p>
          <a:p>
            <a:pPr marL="285750" indent="-285750" rtl="0">
              <a:lnSpc>
                <a:spcPct val="150000"/>
              </a:lnSpc>
              <a:buFont typeface="Wingdings" pitchFamily="2" charset="2"/>
              <a:buChar char="v"/>
            </a:pPr>
            <a:r>
              <a:rPr lang="en-IN" dirty="0"/>
              <a:t>Operates in 8 Countries</a:t>
            </a:r>
          </a:p>
          <a:p>
            <a:pPr marL="285750" indent="-285750" rtl="0">
              <a:lnSpc>
                <a:spcPct val="150000"/>
              </a:lnSpc>
              <a:buFont typeface="Wingdings" pitchFamily="2" charset="2"/>
              <a:buChar char="v"/>
            </a:pPr>
            <a:r>
              <a:rPr lang="en-IN" dirty="0"/>
              <a:t>NSE Institutional Member of the Year award, 2019</a:t>
            </a:r>
          </a:p>
        </p:txBody>
      </p:sp>
      <p:grpSp>
        <p:nvGrpSpPr>
          <p:cNvPr id="8" name="Group 7">
            <a:extLst>
              <a:ext uri="{FF2B5EF4-FFF2-40B4-BE49-F238E27FC236}">
                <a16:creationId xmlns:a16="http://schemas.microsoft.com/office/drawing/2014/main" id="{DD839478-A295-BE3C-1265-6E2142B704D5}"/>
              </a:ext>
            </a:extLst>
          </p:cNvPr>
          <p:cNvGrpSpPr/>
          <p:nvPr/>
        </p:nvGrpSpPr>
        <p:grpSpPr>
          <a:xfrm>
            <a:off x="1629239" y="2204872"/>
            <a:ext cx="3061273" cy="3079670"/>
            <a:chOff x="1143000" y="1797130"/>
            <a:chExt cx="3061273" cy="3079670"/>
          </a:xfrm>
        </p:grpSpPr>
        <p:sp>
          <p:nvSpPr>
            <p:cNvPr id="9" name="Rounded Rectangle 8">
              <a:extLst>
                <a:ext uri="{FF2B5EF4-FFF2-40B4-BE49-F238E27FC236}">
                  <a16:creationId xmlns:a16="http://schemas.microsoft.com/office/drawing/2014/main" id="{688722D3-28EF-98A4-E240-D179C17EA38E}"/>
                </a:ext>
              </a:extLst>
            </p:cNvPr>
            <p:cNvSpPr/>
            <p:nvPr/>
          </p:nvSpPr>
          <p:spPr>
            <a:xfrm>
              <a:off x="1143000" y="1797130"/>
              <a:ext cx="2756473" cy="2756473"/>
            </a:xfrm>
            <a:prstGeom prst="roundRect">
              <a:avLst>
                <a:gd name="adj" fmla="val 9416"/>
              </a:avLst>
            </a:prstGeom>
            <a:solidFill>
              <a:srgbClr val="333399"/>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2A1EB20F-366F-D38A-00B8-592C3868E4FB}"/>
                </a:ext>
              </a:extLst>
            </p:cNvPr>
            <p:cNvSpPr/>
            <p:nvPr/>
          </p:nvSpPr>
          <p:spPr>
            <a:xfrm>
              <a:off x="1447800" y="2120327"/>
              <a:ext cx="2756473" cy="2756473"/>
            </a:xfrm>
            <a:prstGeom prst="roundRect">
              <a:avLst>
                <a:gd name="adj" fmla="val 9416"/>
              </a:avLst>
            </a:prstGeom>
            <a:solidFill>
              <a:schemeClr val="bg1"/>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657E8837-5F3E-AEB2-FF45-FE3254BD50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8442" y="3028863"/>
              <a:ext cx="1955188" cy="939400"/>
            </a:xfrm>
            <a:prstGeom prst="rect">
              <a:avLst/>
            </a:prstGeom>
          </p:spPr>
        </p:pic>
      </p:grpSp>
      <p:grpSp>
        <p:nvGrpSpPr>
          <p:cNvPr id="12" name="Group 11">
            <a:extLst>
              <a:ext uri="{FF2B5EF4-FFF2-40B4-BE49-F238E27FC236}">
                <a16:creationId xmlns:a16="http://schemas.microsoft.com/office/drawing/2014/main" id="{EE663900-B6F0-F92C-1F79-00BEC1CAFEE0}"/>
              </a:ext>
            </a:extLst>
          </p:cNvPr>
          <p:cNvGrpSpPr/>
          <p:nvPr/>
        </p:nvGrpSpPr>
        <p:grpSpPr>
          <a:xfrm>
            <a:off x="0" y="-13252"/>
            <a:ext cx="12192000" cy="1386477"/>
            <a:chOff x="0" y="-13252"/>
            <a:chExt cx="12192000" cy="1386477"/>
          </a:xfrm>
        </p:grpSpPr>
        <p:grpSp>
          <p:nvGrpSpPr>
            <p:cNvPr id="13" name="Group 12">
              <a:extLst>
                <a:ext uri="{FF2B5EF4-FFF2-40B4-BE49-F238E27FC236}">
                  <a16:creationId xmlns:a16="http://schemas.microsoft.com/office/drawing/2014/main" id="{3C2ACC18-D8A5-27A7-DD24-E1E811A5D855}"/>
                </a:ext>
              </a:extLst>
            </p:cNvPr>
            <p:cNvGrpSpPr/>
            <p:nvPr/>
          </p:nvGrpSpPr>
          <p:grpSpPr>
            <a:xfrm>
              <a:off x="0" y="-13252"/>
              <a:ext cx="12192000" cy="1386477"/>
              <a:chOff x="0" y="-13252"/>
              <a:chExt cx="12192000" cy="1386477"/>
            </a:xfrm>
          </p:grpSpPr>
          <p:sp>
            <p:nvSpPr>
              <p:cNvPr id="15" name="Rectangle 14">
                <a:extLst>
                  <a:ext uri="{FF2B5EF4-FFF2-40B4-BE49-F238E27FC236}">
                    <a16:creationId xmlns:a16="http://schemas.microsoft.com/office/drawing/2014/main" id="{B1EF0102-6C9A-B39F-F60D-E4878F6DFE9B}"/>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7">
                <a:extLst>
                  <a:ext uri="{FF2B5EF4-FFF2-40B4-BE49-F238E27FC236}">
                    <a16:creationId xmlns:a16="http://schemas.microsoft.com/office/drawing/2014/main" id="{4A345B1D-C21C-C3F7-BDC2-76AEA6F704E1}"/>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10;&#10;Description automatically generated">
                <a:extLst>
                  <a:ext uri="{FF2B5EF4-FFF2-40B4-BE49-F238E27FC236}">
                    <a16:creationId xmlns:a16="http://schemas.microsoft.com/office/drawing/2014/main" id="{DD9B9431-A9C2-8EF3-51DE-E54717186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4" name="TextBox 13">
              <a:extLst>
                <a:ext uri="{FF2B5EF4-FFF2-40B4-BE49-F238E27FC236}">
                  <a16:creationId xmlns:a16="http://schemas.microsoft.com/office/drawing/2014/main" id="{8D1534D5-D2DB-58BA-43EF-1BAB662D6E4B}"/>
                </a:ext>
              </a:extLst>
            </p:cNvPr>
            <p:cNvSpPr txBox="1"/>
            <p:nvPr/>
          </p:nvSpPr>
          <p:spPr>
            <a:xfrm>
              <a:off x="1030415" y="324993"/>
              <a:ext cx="2459328" cy="553998"/>
            </a:xfrm>
            <a:prstGeom prst="rect">
              <a:avLst/>
            </a:prstGeom>
            <a:noFill/>
          </p:spPr>
          <p:txBody>
            <a:bodyPr wrap="none" rtlCol="0">
              <a:spAutoFit/>
            </a:bodyPr>
            <a:lstStyle/>
            <a:p>
              <a:r>
                <a:rPr lang="en-US" sz="3000" b="1" dirty="0">
                  <a:solidFill>
                    <a:schemeClr val="bg1"/>
                  </a:solidFill>
                  <a:latin typeface="Merriweather" pitchFamily="2" charset="77"/>
                </a:rPr>
                <a:t>About Estee</a:t>
              </a:r>
              <a:endParaRPr lang="en-US" sz="3000" dirty="0">
                <a:solidFill>
                  <a:schemeClr val="bg1"/>
                </a:solidFill>
                <a:latin typeface="Merriweather" pitchFamily="2" charset="77"/>
              </a:endParaRPr>
            </a:p>
          </p:txBody>
        </p:sp>
      </p:grpSp>
      <p:sp>
        <p:nvSpPr>
          <p:cNvPr id="18" name="TextBox 17">
            <a:extLst>
              <a:ext uri="{FF2B5EF4-FFF2-40B4-BE49-F238E27FC236}">
                <a16:creationId xmlns:a16="http://schemas.microsoft.com/office/drawing/2014/main" id="{E9DE0196-9BB2-E4A3-BB32-206FA2AF1C13}"/>
              </a:ext>
            </a:extLst>
          </p:cNvPr>
          <p:cNvSpPr txBox="1"/>
          <p:nvPr/>
        </p:nvSpPr>
        <p:spPr>
          <a:xfrm>
            <a:off x="1810323" y="5500549"/>
            <a:ext cx="2925801" cy="369332"/>
          </a:xfrm>
          <a:prstGeom prst="rect">
            <a:avLst/>
          </a:prstGeom>
          <a:noFill/>
        </p:spPr>
        <p:txBody>
          <a:bodyPr wrap="none" rtlCol="0">
            <a:spAutoFit/>
          </a:bodyPr>
          <a:lstStyle/>
          <a:p>
            <a:r>
              <a:rPr lang="en-US" dirty="0" err="1">
                <a:solidFill>
                  <a:srgbClr val="333399"/>
                </a:solidFill>
                <a:latin typeface="Merriweather" pitchFamily="2" charset="77"/>
              </a:rPr>
              <a:t>www.esteeadvisors.com</a:t>
            </a:r>
            <a:endParaRPr lang="en-US" dirty="0">
              <a:solidFill>
                <a:srgbClr val="333399"/>
              </a:solidFill>
              <a:latin typeface="Merriweather" pitchFamily="2" charset="77"/>
            </a:endParaRPr>
          </a:p>
        </p:txBody>
      </p:sp>
      <p:grpSp>
        <p:nvGrpSpPr>
          <p:cNvPr id="19" name="Group 18">
            <a:extLst>
              <a:ext uri="{FF2B5EF4-FFF2-40B4-BE49-F238E27FC236}">
                <a16:creationId xmlns:a16="http://schemas.microsoft.com/office/drawing/2014/main" id="{24A5022B-941F-4A7E-1D45-FB8A0564A508}"/>
              </a:ext>
            </a:extLst>
          </p:cNvPr>
          <p:cNvGrpSpPr/>
          <p:nvPr/>
        </p:nvGrpSpPr>
        <p:grpSpPr>
          <a:xfrm>
            <a:off x="0" y="6811108"/>
            <a:ext cx="12192000" cy="46892"/>
            <a:chOff x="0" y="6811108"/>
            <a:chExt cx="12192000" cy="46892"/>
          </a:xfrm>
        </p:grpSpPr>
        <p:sp>
          <p:nvSpPr>
            <p:cNvPr id="20" name="Rectangle 19">
              <a:extLst>
                <a:ext uri="{FF2B5EF4-FFF2-40B4-BE49-F238E27FC236}">
                  <a16:creationId xmlns:a16="http://schemas.microsoft.com/office/drawing/2014/main" id="{310F00F5-FFB0-0816-59F3-ADA18D584AB6}"/>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B4E5868-BBEE-BB4F-38DF-BDD96D0A439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604E268B-2168-C508-F08F-783705CF64B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645ABFC0-7034-D2E8-0EE6-6C507A196D9B}"/>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7AA99868-EE4A-AD57-3C0A-11827CFC4C72}"/>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86A687B-65B7-F6FD-3285-7B1ACA4A56EC}"/>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6A26DCCF-BE00-9144-6302-9592132ABF18}"/>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213885E8-5C2B-92FF-93B7-CD30C8E8A4B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8BCAAE28-E377-360B-9486-5CE5DAF26178}"/>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1AF62DFE-C58B-1DE9-8810-3E90B9150327}"/>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2D9B9660-EA0A-CF7A-A6FF-9C7DB60F57D3}"/>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B5070F30-25E8-7F9A-F996-2E6A596FCA6F}"/>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2BF333BE-AA13-07AF-6AAD-731803779DB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3" name="Rectangle 32">
              <a:extLst>
                <a:ext uri="{FF2B5EF4-FFF2-40B4-BE49-F238E27FC236}">
                  <a16:creationId xmlns:a16="http://schemas.microsoft.com/office/drawing/2014/main" id="{BD0CF9E7-5BE7-71E4-B4CE-9547E782474D}"/>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4" name="Rectangle 33">
              <a:extLst>
                <a:ext uri="{FF2B5EF4-FFF2-40B4-BE49-F238E27FC236}">
                  <a16:creationId xmlns:a16="http://schemas.microsoft.com/office/drawing/2014/main" id="{B3BAFBB4-19C5-FD00-AE05-54E80386671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5" name="Rectangle 34">
              <a:extLst>
                <a:ext uri="{FF2B5EF4-FFF2-40B4-BE49-F238E27FC236}">
                  <a16:creationId xmlns:a16="http://schemas.microsoft.com/office/drawing/2014/main" id="{04296CFC-732C-F1BB-3D8B-D5C43CD4E843}"/>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6" name="Rectangle 35">
              <a:extLst>
                <a:ext uri="{FF2B5EF4-FFF2-40B4-BE49-F238E27FC236}">
                  <a16:creationId xmlns:a16="http://schemas.microsoft.com/office/drawing/2014/main" id="{75CB849A-3460-881F-88AA-15EDE5106AF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C7C9D0A3-88B0-6A63-F7B9-C82930D83BCD}"/>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C8940DD4-9B5D-FC88-513B-A46AD8504A66}"/>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E328DCC1-2DCA-812A-F9FF-7D803285300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74271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36AE443-F8F4-B556-1874-D2590F430B89}"/>
              </a:ext>
            </a:extLst>
          </p:cNvPr>
          <p:cNvGrpSpPr/>
          <p:nvPr/>
        </p:nvGrpSpPr>
        <p:grpSpPr>
          <a:xfrm>
            <a:off x="1629239" y="2204872"/>
            <a:ext cx="3061273" cy="3079670"/>
            <a:chOff x="1143000" y="1797130"/>
            <a:chExt cx="3061273" cy="3079670"/>
          </a:xfrm>
        </p:grpSpPr>
        <p:sp>
          <p:nvSpPr>
            <p:cNvPr id="5" name="Rounded Rectangle 4">
              <a:extLst>
                <a:ext uri="{FF2B5EF4-FFF2-40B4-BE49-F238E27FC236}">
                  <a16:creationId xmlns:a16="http://schemas.microsoft.com/office/drawing/2014/main" id="{C6699592-F3C5-14B9-A40C-B6CA6C7874BC}"/>
                </a:ext>
              </a:extLst>
            </p:cNvPr>
            <p:cNvSpPr/>
            <p:nvPr/>
          </p:nvSpPr>
          <p:spPr>
            <a:xfrm>
              <a:off x="1143000" y="1797130"/>
              <a:ext cx="2756473" cy="2756473"/>
            </a:xfrm>
            <a:prstGeom prst="roundRect">
              <a:avLst>
                <a:gd name="adj" fmla="val 9416"/>
              </a:avLst>
            </a:prstGeom>
            <a:solidFill>
              <a:srgbClr val="007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C8ED81F4-1286-59A0-3917-C516C9F60887}"/>
                </a:ext>
              </a:extLst>
            </p:cNvPr>
            <p:cNvSpPr/>
            <p:nvPr/>
          </p:nvSpPr>
          <p:spPr>
            <a:xfrm>
              <a:off x="1447800" y="2120327"/>
              <a:ext cx="2756473" cy="2756473"/>
            </a:xfrm>
            <a:prstGeom prst="roundRect">
              <a:avLst>
                <a:gd name="adj" fmla="val 9416"/>
              </a:avLst>
            </a:prstGeom>
            <a:solidFill>
              <a:schemeClr val="bg1"/>
            </a:solidFill>
            <a:ln>
              <a:solidFill>
                <a:srgbClr val="007A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Icon&#10;&#10;Description automatically generated">
            <a:extLst>
              <a:ext uri="{FF2B5EF4-FFF2-40B4-BE49-F238E27FC236}">
                <a16:creationId xmlns:a16="http://schemas.microsoft.com/office/drawing/2014/main" id="{FAA792EF-E0AD-1679-C540-6B5F66882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0503" y="3583108"/>
            <a:ext cx="2065209" cy="707886"/>
          </a:xfrm>
          <a:prstGeom prst="rect">
            <a:avLst/>
          </a:prstGeom>
        </p:spPr>
      </p:pic>
      <p:sp>
        <p:nvSpPr>
          <p:cNvPr id="10" name="TextBox 9">
            <a:extLst>
              <a:ext uri="{FF2B5EF4-FFF2-40B4-BE49-F238E27FC236}">
                <a16:creationId xmlns:a16="http://schemas.microsoft.com/office/drawing/2014/main" id="{BD8E13FB-2259-1C44-59B3-2BC07215A3C7}"/>
              </a:ext>
            </a:extLst>
          </p:cNvPr>
          <p:cNvSpPr txBox="1"/>
          <p:nvPr/>
        </p:nvSpPr>
        <p:spPr>
          <a:xfrm>
            <a:off x="5349599" y="2146209"/>
            <a:ext cx="6333320" cy="3788858"/>
          </a:xfrm>
          <a:prstGeom prst="rect">
            <a:avLst/>
          </a:prstGeom>
          <a:noFill/>
        </p:spPr>
        <p:txBody>
          <a:bodyPr wrap="square" rtlCol="0">
            <a:spAutoFit/>
          </a:bodyPr>
          <a:lstStyle/>
          <a:p>
            <a:pPr rtl="0">
              <a:lnSpc>
                <a:spcPct val="150000"/>
              </a:lnSpc>
            </a:pPr>
            <a:r>
              <a:rPr lang="en-IN" dirty="0"/>
              <a:t>Gulaq is a retail investment advisory arm of Estee. Estee uses sophisticated quantitative algorithms to build Gulaq model portfolios for retail investors. Gulaq portfolios are available on smallcase and Wealthdesk platforms.</a:t>
            </a:r>
          </a:p>
          <a:p>
            <a:pPr rtl="0">
              <a:lnSpc>
                <a:spcPct val="150000"/>
              </a:lnSpc>
            </a:pPr>
            <a:r>
              <a:rPr lang="en-IN" dirty="0"/>
              <a:t> </a:t>
            </a:r>
          </a:p>
          <a:p>
            <a:pPr marL="285750" indent="-285750" rtl="0">
              <a:lnSpc>
                <a:spcPct val="150000"/>
              </a:lnSpc>
              <a:buFont typeface="Wingdings" pitchFamily="2" charset="2"/>
              <a:buChar char="v"/>
            </a:pPr>
            <a:r>
              <a:rPr lang="en-IN" dirty="0"/>
              <a:t>Launched in 2020</a:t>
            </a:r>
          </a:p>
          <a:p>
            <a:pPr marL="285750" indent="-285750" rtl="0">
              <a:lnSpc>
                <a:spcPct val="150000"/>
              </a:lnSpc>
              <a:buFont typeface="Wingdings" pitchFamily="2" charset="2"/>
              <a:buChar char="v"/>
            </a:pPr>
            <a:r>
              <a:rPr lang="en-IN" dirty="0"/>
              <a:t>SEBI Registered investment advisor</a:t>
            </a:r>
          </a:p>
          <a:p>
            <a:pPr marL="285750" indent="-285750" rtl="0">
              <a:lnSpc>
                <a:spcPct val="150000"/>
              </a:lnSpc>
              <a:buFont typeface="Wingdings" pitchFamily="2" charset="2"/>
              <a:buChar char="v"/>
            </a:pPr>
            <a:r>
              <a:rPr lang="en-IN" dirty="0"/>
              <a:t>CAGR 52%</a:t>
            </a:r>
          </a:p>
          <a:p>
            <a:pPr marL="285750" indent="-285750" rtl="0">
              <a:lnSpc>
                <a:spcPct val="150000"/>
              </a:lnSpc>
              <a:buFont typeface="Wingdings" pitchFamily="2" charset="2"/>
              <a:buChar char="v"/>
            </a:pPr>
            <a:r>
              <a:rPr lang="en-IN" dirty="0"/>
              <a:t>Outperformed markets consistently</a:t>
            </a:r>
          </a:p>
        </p:txBody>
      </p:sp>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386477"/>
            <a:chOff x="0" y="-13252"/>
            <a:chExt cx="12192000" cy="1386477"/>
          </a:xfrm>
        </p:grpSpPr>
        <p:grpSp>
          <p:nvGrpSpPr>
            <p:cNvPr id="18" name="Group 17">
              <a:extLst>
                <a:ext uri="{FF2B5EF4-FFF2-40B4-BE49-F238E27FC236}">
                  <a16:creationId xmlns:a16="http://schemas.microsoft.com/office/drawing/2014/main" id="{55654D70-0A54-08CD-8FFC-AF70F7688535}"/>
                </a:ext>
              </a:extLst>
            </p:cNvPr>
            <p:cNvGrpSpPr/>
            <p:nvPr/>
          </p:nvGrpSpPr>
          <p:grpSpPr>
            <a:xfrm>
              <a:off x="0" y="-13252"/>
              <a:ext cx="12192000" cy="1386477"/>
              <a:chOff x="0" y="-13252"/>
              <a:chExt cx="12192000" cy="1386477"/>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7">
                <a:extLst>
                  <a:ext uri="{FF2B5EF4-FFF2-40B4-BE49-F238E27FC236}">
                    <a16:creationId xmlns:a16="http://schemas.microsoft.com/office/drawing/2014/main" id="{460F5237-169D-3AB9-8573-464E1E19EDED}"/>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Icon&#10;&#10;Description automatically generated">
                <a:extLst>
                  <a:ext uri="{FF2B5EF4-FFF2-40B4-BE49-F238E27FC236}">
                    <a16:creationId xmlns:a16="http://schemas.microsoft.com/office/drawing/2014/main" id="{7607C38E-BA77-9C12-9E31-BF1950C74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2545890" cy="553998"/>
            </a:xfrm>
            <a:prstGeom prst="rect">
              <a:avLst/>
            </a:prstGeom>
            <a:noFill/>
          </p:spPr>
          <p:txBody>
            <a:bodyPr wrap="none" rtlCol="0">
              <a:spAutoFit/>
            </a:bodyPr>
            <a:lstStyle/>
            <a:p>
              <a:r>
                <a:rPr lang="en-US" sz="3000" b="1" dirty="0">
                  <a:solidFill>
                    <a:schemeClr val="bg1"/>
                  </a:solidFill>
                  <a:latin typeface="Merriweather" pitchFamily="2" charset="77"/>
                </a:rPr>
                <a:t>About </a:t>
              </a:r>
              <a:r>
                <a:rPr lang="en-US" sz="3000" b="1" dirty="0" err="1">
                  <a:solidFill>
                    <a:schemeClr val="bg1"/>
                  </a:solidFill>
                  <a:latin typeface="Merriweather" pitchFamily="2" charset="77"/>
                </a:rPr>
                <a:t>Gulaq</a:t>
              </a:r>
              <a:endParaRPr lang="en-US" sz="3000" dirty="0">
                <a:solidFill>
                  <a:schemeClr val="bg1"/>
                </a:solidFill>
                <a:latin typeface="Merriweather" pitchFamily="2" charset="77"/>
              </a:endParaRPr>
            </a:p>
          </p:txBody>
        </p:sp>
      </p:grpSp>
      <p:sp>
        <p:nvSpPr>
          <p:cNvPr id="23" name="TextBox 22">
            <a:extLst>
              <a:ext uri="{FF2B5EF4-FFF2-40B4-BE49-F238E27FC236}">
                <a16:creationId xmlns:a16="http://schemas.microsoft.com/office/drawing/2014/main" id="{C2701148-91C1-A382-67AE-5A1A57D358DF}"/>
              </a:ext>
            </a:extLst>
          </p:cNvPr>
          <p:cNvSpPr txBox="1"/>
          <p:nvPr/>
        </p:nvSpPr>
        <p:spPr>
          <a:xfrm>
            <a:off x="2154632" y="5505051"/>
            <a:ext cx="2010487" cy="369332"/>
          </a:xfrm>
          <a:prstGeom prst="rect">
            <a:avLst/>
          </a:prstGeom>
          <a:noFill/>
        </p:spPr>
        <p:txBody>
          <a:bodyPr wrap="none" rtlCol="0">
            <a:spAutoFit/>
          </a:bodyPr>
          <a:lstStyle/>
          <a:p>
            <a:r>
              <a:rPr lang="en-US" dirty="0" err="1">
                <a:solidFill>
                  <a:srgbClr val="007AB9"/>
                </a:solidFill>
                <a:latin typeface="Merriweather" pitchFamily="2" charset="77"/>
              </a:rPr>
              <a:t>www.gulaq.com</a:t>
            </a:r>
            <a:endParaRPr lang="en-US" dirty="0">
              <a:solidFill>
                <a:srgbClr val="007AB9"/>
              </a:solidFill>
              <a:latin typeface="Merriweather" pitchFamily="2" charset="77"/>
            </a:endParaRPr>
          </a:p>
        </p:txBody>
      </p:sp>
    </p:spTree>
    <p:extLst>
      <p:ext uri="{BB962C8B-B14F-4D97-AF65-F5344CB8AC3E}">
        <p14:creationId xmlns:p14="http://schemas.microsoft.com/office/powerpoint/2010/main" val="1327596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2CC3F1C8-0B86-3333-EC47-865453A1A7C9}"/>
              </a:ext>
            </a:extLst>
          </p:cNvPr>
          <p:cNvSpPr/>
          <p:nvPr/>
        </p:nvSpPr>
        <p:spPr>
          <a:xfrm>
            <a:off x="0" y="1016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5" name="Group 4">
            <a:extLst>
              <a:ext uri="{FF2B5EF4-FFF2-40B4-BE49-F238E27FC236}">
                <a16:creationId xmlns:a16="http://schemas.microsoft.com/office/drawing/2014/main" id="{C70A3999-65D3-0BC7-14A9-F57F89387785}"/>
              </a:ext>
            </a:extLst>
          </p:cNvPr>
          <p:cNvGrpSpPr/>
          <p:nvPr/>
        </p:nvGrpSpPr>
        <p:grpSpPr>
          <a:xfrm>
            <a:off x="3422834" y="2037981"/>
            <a:ext cx="4872937" cy="2782038"/>
            <a:chOff x="3422833" y="2165110"/>
            <a:chExt cx="4872937" cy="2782038"/>
          </a:xfrm>
        </p:grpSpPr>
        <p:sp>
          <p:nvSpPr>
            <p:cNvPr id="4" name="TextBox 3">
              <a:extLst>
                <a:ext uri="{FF2B5EF4-FFF2-40B4-BE49-F238E27FC236}">
                  <a16:creationId xmlns:a16="http://schemas.microsoft.com/office/drawing/2014/main" id="{59301520-2ADD-80A7-D950-9C87B3444A2F}"/>
                </a:ext>
              </a:extLst>
            </p:cNvPr>
            <p:cNvSpPr txBox="1"/>
            <p:nvPr/>
          </p:nvSpPr>
          <p:spPr>
            <a:xfrm>
              <a:off x="3422833" y="3046848"/>
              <a:ext cx="4872937" cy="1323439"/>
            </a:xfrm>
            <a:prstGeom prst="rect">
              <a:avLst/>
            </a:prstGeom>
            <a:noFill/>
          </p:spPr>
          <p:txBody>
            <a:bodyPr wrap="square">
              <a:spAutoFit/>
            </a:bodyPr>
            <a:lstStyle/>
            <a:p>
              <a:pPr algn="ctr"/>
              <a:r>
                <a:rPr lang="en-US" sz="4000" b="0" i="0" dirty="0">
                  <a:solidFill>
                    <a:schemeClr val="bg1"/>
                  </a:solidFill>
                  <a:effectLst/>
                </a:rPr>
                <a:t>Investing is simple, but not easy.</a:t>
              </a:r>
            </a:p>
          </p:txBody>
        </p:sp>
        <p:sp>
          <p:nvSpPr>
            <p:cNvPr id="2" name="TextBox 1">
              <a:extLst>
                <a:ext uri="{FF2B5EF4-FFF2-40B4-BE49-F238E27FC236}">
                  <a16:creationId xmlns:a16="http://schemas.microsoft.com/office/drawing/2014/main" id="{F06FD835-3546-0FBB-E707-C7A4F8AAA0DC}"/>
                </a:ext>
              </a:extLst>
            </p:cNvPr>
            <p:cNvSpPr txBox="1"/>
            <p:nvPr/>
          </p:nvSpPr>
          <p:spPr>
            <a:xfrm>
              <a:off x="5575886" y="2165110"/>
              <a:ext cx="1040227" cy="1631216"/>
            </a:xfrm>
            <a:prstGeom prst="rect">
              <a:avLst/>
            </a:prstGeom>
            <a:noFill/>
          </p:spPr>
          <p:txBody>
            <a:bodyPr wrap="square">
              <a:spAutoFit/>
            </a:bodyPr>
            <a:lstStyle/>
            <a:p>
              <a:pPr algn="l"/>
              <a:r>
                <a:rPr lang="en-US" sz="10000" b="0" i="0" dirty="0">
                  <a:solidFill>
                    <a:schemeClr val="bg1"/>
                  </a:solidFill>
                  <a:effectLst/>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81D5569A-5949-08FD-2AE2-68A55894824C}"/>
                </a:ext>
              </a:extLst>
            </p:cNvPr>
            <p:cNvSpPr txBox="1"/>
            <p:nvPr/>
          </p:nvSpPr>
          <p:spPr>
            <a:xfrm>
              <a:off x="5049078" y="4577816"/>
              <a:ext cx="1708032" cy="369332"/>
            </a:xfrm>
            <a:prstGeom prst="rect">
              <a:avLst/>
            </a:prstGeom>
            <a:noFill/>
          </p:spPr>
          <p:txBody>
            <a:bodyPr wrap="none" rtlCol="0">
              <a:spAutoFit/>
            </a:bodyPr>
            <a:lstStyle/>
            <a:p>
              <a:r>
                <a:rPr lang="en-US" b="0" i="0" dirty="0">
                  <a:solidFill>
                    <a:schemeClr val="bg1"/>
                  </a:solidFill>
                  <a:effectLst/>
                </a:rPr>
                <a:t>- Warren Buffett</a:t>
              </a:r>
            </a:p>
          </p:txBody>
        </p:sp>
      </p:grpSp>
    </p:spTree>
    <p:extLst>
      <p:ext uri="{BB962C8B-B14F-4D97-AF65-F5344CB8AC3E}">
        <p14:creationId xmlns:p14="http://schemas.microsoft.com/office/powerpoint/2010/main" val="412305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8E13FB-2259-1C44-59B3-2BC07215A3C7}"/>
              </a:ext>
            </a:extLst>
          </p:cNvPr>
          <p:cNvSpPr txBox="1"/>
          <p:nvPr/>
        </p:nvSpPr>
        <p:spPr>
          <a:xfrm>
            <a:off x="1030414" y="1871889"/>
            <a:ext cx="7778305" cy="2957861"/>
          </a:xfrm>
          <a:prstGeom prst="rect">
            <a:avLst/>
          </a:prstGeom>
          <a:noFill/>
        </p:spPr>
        <p:txBody>
          <a:bodyPr wrap="square" rtlCol="0">
            <a:spAutoFit/>
          </a:bodyPr>
          <a:lstStyle/>
          <a:p>
            <a:pPr rtl="0">
              <a:lnSpc>
                <a:spcPct val="150000"/>
              </a:lnSpc>
            </a:pPr>
            <a:r>
              <a:rPr lang="en-IN" dirty="0"/>
              <a:t>The webinar series is aimed at helping investors build an efficient investment plan and avoid common investing mistakes. The series is organized in 4 parts:</a:t>
            </a:r>
          </a:p>
          <a:p>
            <a:pPr rtl="0">
              <a:lnSpc>
                <a:spcPct val="150000"/>
              </a:lnSpc>
            </a:pPr>
            <a:endParaRPr lang="en-IN" dirty="0"/>
          </a:p>
          <a:p>
            <a:pPr marL="285750" indent="-285750" rtl="0">
              <a:lnSpc>
                <a:spcPct val="150000"/>
              </a:lnSpc>
              <a:buFont typeface="Wingdings" pitchFamily="2" charset="2"/>
              <a:buChar char="v"/>
            </a:pPr>
            <a:r>
              <a:rPr lang="en-IN" dirty="0"/>
              <a:t>Building investment plan</a:t>
            </a:r>
          </a:p>
          <a:p>
            <a:pPr marL="285750" indent="-285750" rtl="0">
              <a:lnSpc>
                <a:spcPct val="150000"/>
              </a:lnSpc>
              <a:buFont typeface="Wingdings" pitchFamily="2" charset="2"/>
              <a:buChar char="v"/>
            </a:pPr>
            <a:r>
              <a:rPr lang="en-IN" dirty="0"/>
              <a:t>Avoiding Noise</a:t>
            </a:r>
          </a:p>
          <a:p>
            <a:pPr marL="285750" indent="-285750" rtl="0">
              <a:lnSpc>
                <a:spcPct val="150000"/>
              </a:lnSpc>
              <a:buFont typeface="Wingdings" pitchFamily="2" charset="2"/>
              <a:buChar char="v"/>
            </a:pPr>
            <a:r>
              <a:rPr lang="en-IN" dirty="0"/>
              <a:t>Staying the course</a:t>
            </a:r>
          </a:p>
          <a:p>
            <a:pPr marL="285750" indent="-285750" rtl="0">
              <a:lnSpc>
                <a:spcPct val="150000"/>
              </a:lnSpc>
              <a:buFont typeface="Wingdings" pitchFamily="2" charset="2"/>
              <a:buChar char="v"/>
            </a:pPr>
            <a:r>
              <a:rPr lang="en-IN" dirty="0"/>
              <a:t>Factor investing</a:t>
            </a:r>
          </a:p>
        </p:txBody>
      </p:sp>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386477"/>
            <a:chOff x="0" y="-13252"/>
            <a:chExt cx="12192000" cy="1386477"/>
          </a:xfrm>
        </p:grpSpPr>
        <p:grpSp>
          <p:nvGrpSpPr>
            <p:cNvPr id="18" name="Group 17">
              <a:extLst>
                <a:ext uri="{FF2B5EF4-FFF2-40B4-BE49-F238E27FC236}">
                  <a16:creationId xmlns:a16="http://schemas.microsoft.com/office/drawing/2014/main" id="{55654D70-0A54-08CD-8FFC-AF70F7688535}"/>
                </a:ext>
              </a:extLst>
            </p:cNvPr>
            <p:cNvGrpSpPr/>
            <p:nvPr/>
          </p:nvGrpSpPr>
          <p:grpSpPr>
            <a:xfrm>
              <a:off x="0" y="-13252"/>
              <a:ext cx="12192000" cy="1386477"/>
              <a:chOff x="0" y="-13252"/>
              <a:chExt cx="12192000" cy="1386477"/>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7">
                <a:extLst>
                  <a:ext uri="{FF2B5EF4-FFF2-40B4-BE49-F238E27FC236}">
                    <a16:creationId xmlns:a16="http://schemas.microsoft.com/office/drawing/2014/main" id="{460F5237-169D-3AB9-8573-464E1E19EDED}"/>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Icon&#10;&#10;Description automatically generated">
                <a:extLst>
                  <a:ext uri="{FF2B5EF4-FFF2-40B4-BE49-F238E27FC236}">
                    <a16:creationId xmlns:a16="http://schemas.microsoft.com/office/drawing/2014/main" id="{7607C38E-BA77-9C12-9E31-BF1950C74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455340" cy="553998"/>
            </a:xfrm>
            <a:prstGeom prst="rect">
              <a:avLst/>
            </a:prstGeom>
            <a:noFill/>
          </p:spPr>
          <p:txBody>
            <a:bodyPr wrap="none" rtlCol="0">
              <a:spAutoFit/>
            </a:bodyPr>
            <a:lstStyle/>
            <a:p>
              <a:r>
                <a:rPr lang="en-US" sz="3000" b="1" dirty="0">
                  <a:solidFill>
                    <a:schemeClr val="bg1"/>
                  </a:solidFill>
                  <a:latin typeface="Merriweather" pitchFamily="2" charset="77"/>
                </a:rPr>
                <a:t>Minimalist Art of Investing</a:t>
              </a:r>
              <a:endParaRPr lang="en-US" sz="3000" dirty="0">
                <a:solidFill>
                  <a:schemeClr val="bg1"/>
                </a:solidFill>
                <a:latin typeface="Merriweather" pitchFamily="2" charset="77"/>
              </a:endParaRPr>
            </a:p>
          </p:txBody>
        </p:sp>
      </p:grpSp>
    </p:spTree>
    <p:extLst>
      <p:ext uri="{BB962C8B-B14F-4D97-AF65-F5344CB8AC3E}">
        <p14:creationId xmlns:p14="http://schemas.microsoft.com/office/powerpoint/2010/main" val="3727689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849BD079-7955-6D8C-B00C-46534395B001}"/>
              </a:ext>
            </a:extLst>
          </p:cNvPr>
          <p:cNvGrpSpPr/>
          <p:nvPr/>
        </p:nvGrpSpPr>
        <p:grpSpPr>
          <a:xfrm>
            <a:off x="0" y="-13252"/>
            <a:ext cx="12192000" cy="1386477"/>
            <a:chOff x="0" y="-13252"/>
            <a:chExt cx="12192000" cy="1386477"/>
          </a:xfrm>
        </p:grpSpPr>
        <p:grpSp>
          <p:nvGrpSpPr>
            <p:cNvPr id="33" name="Group 32">
              <a:extLst>
                <a:ext uri="{FF2B5EF4-FFF2-40B4-BE49-F238E27FC236}">
                  <a16:creationId xmlns:a16="http://schemas.microsoft.com/office/drawing/2014/main" id="{3F3B2D16-91B5-8112-CB9F-A1A934413998}"/>
                </a:ext>
              </a:extLst>
            </p:cNvPr>
            <p:cNvGrpSpPr/>
            <p:nvPr/>
          </p:nvGrpSpPr>
          <p:grpSpPr>
            <a:xfrm>
              <a:off x="0" y="-13252"/>
              <a:ext cx="12192000" cy="1386477"/>
              <a:chOff x="0" y="-13252"/>
              <a:chExt cx="12192000" cy="1386477"/>
            </a:xfrm>
          </p:grpSpPr>
          <p:sp>
            <p:nvSpPr>
              <p:cNvPr id="6" name="Rectangle 5">
                <a:extLst>
                  <a:ext uri="{FF2B5EF4-FFF2-40B4-BE49-F238E27FC236}">
                    <a16:creationId xmlns:a16="http://schemas.microsoft.com/office/drawing/2014/main" id="{D6BD2A47-3D84-EA40-A4A4-C21E84A2283B}"/>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7">
                <a:extLst>
                  <a:ext uri="{FF2B5EF4-FFF2-40B4-BE49-F238E27FC236}">
                    <a16:creationId xmlns:a16="http://schemas.microsoft.com/office/drawing/2014/main" id="{8F844450-CF9F-7334-8CE2-F3D230F3C3D5}"/>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44CB8FEF-E21C-3A58-D904-4BCCAB37E6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7" name="TextBox 6">
              <a:extLst>
                <a:ext uri="{FF2B5EF4-FFF2-40B4-BE49-F238E27FC236}">
                  <a16:creationId xmlns:a16="http://schemas.microsoft.com/office/drawing/2014/main" id="{8042268E-CB5B-B547-B68F-7193FA97B8DF}"/>
                </a:ext>
              </a:extLst>
            </p:cNvPr>
            <p:cNvSpPr txBox="1"/>
            <p:nvPr/>
          </p:nvSpPr>
          <p:spPr>
            <a:xfrm>
              <a:off x="1030415" y="324993"/>
              <a:ext cx="4267515" cy="553998"/>
            </a:xfrm>
            <a:prstGeom prst="rect">
              <a:avLst/>
            </a:prstGeom>
            <a:noFill/>
          </p:spPr>
          <p:txBody>
            <a:bodyPr wrap="none" rtlCol="0">
              <a:spAutoFit/>
            </a:bodyPr>
            <a:lstStyle/>
            <a:p>
              <a:r>
                <a:rPr lang="en-US" sz="3000" b="1" dirty="0">
                  <a:solidFill>
                    <a:schemeClr val="bg1"/>
                  </a:solidFill>
                  <a:latin typeface="Merriweather" pitchFamily="2" charset="77"/>
                </a:rPr>
                <a:t>Setting Expectations </a:t>
              </a:r>
              <a:endParaRPr lang="en-US" sz="3000" dirty="0">
                <a:solidFill>
                  <a:schemeClr val="bg1"/>
                </a:solidFill>
                <a:latin typeface="Merriweather" pitchFamily="2" charset="77"/>
              </a:endParaRPr>
            </a:p>
          </p:txBody>
        </p:sp>
      </p:grpSp>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4" name="TextBox 3">
            <a:extLst>
              <a:ext uri="{FF2B5EF4-FFF2-40B4-BE49-F238E27FC236}">
                <a16:creationId xmlns:a16="http://schemas.microsoft.com/office/drawing/2014/main" id="{59301520-2ADD-80A7-D950-9C87B3444A2F}"/>
              </a:ext>
            </a:extLst>
          </p:cNvPr>
          <p:cNvSpPr txBox="1"/>
          <p:nvPr/>
        </p:nvSpPr>
        <p:spPr>
          <a:xfrm>
            <a:off x="1040141" y="1596719"/>
            <a:ext cx="10111718" cy="1711366"/>
          </a:xfrm>
          <a:prstGeom prst="rect">
            <a:avLst/>
          </a:prstGeom>
          <a:noFill/>
        </p:spPr>
        <p:txBody>
          <a:bodyPr wrap="square">
            <a:spAutoFit/>
          </a:bodyPr>
          <a:lstStyle/>
          <a:p>
            <a:pPr algn="just">
              <a:lnSpc>
                <a:spcPct val="150000"/>
              </a:lnSpc>
            </a:pPr>
            <a:r>
              <a:rPr lang="en-US" b="0" i="0" dirty="0">
                <a:solidFill>
                  <a:srgbClr val="181818"/>
                </a:solidFill>
                <a:effectLst/>
                <a:cs typeface="Calibri" panose="020F0502020204030204" pitchFamily="34" charset="0"/>
              </a:rPr>
              <a:t>“I very frequently get the question: 'What's going to change in the next 10 years?' And that is a very interesting question; it's a very common one. I almost never get the question: 'What's not going to change in the next 10 years?' And I submit to you that that second question is actually the more important of the two -- because you can build a business strategy around the things that are stable in time.</a:t>
            </a:r>
          </a:p>
        </p:txBody>
      </p:sp>
    </p:spTree>
    <p:extLst>
      <p:ext uri="{BB962C8B-B14F-4D97-AF65-F5344CB8AC3E}">
        <p14:creationId xmlns:p14="http://schemas.microsoft.com/office/powerpoint/2010/main" val="468094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E703DB8-2F59-4FDC-479F-1EA8E078998A}"/>
              </a:ext>
            </a:extLst>
          </p:cNvPr>
          <p:cNvSpPr/>
          <p:nvPr/>
        </p:nvSpPr>
        <p:spPr>
          <a:xfrm>
            <a:off x="0" y="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2" name="Group 31">
            <a:extLst>
              <a:ext uri="{FF2B5EF4-FFF2-40B4-BE49-F238E27FC236}">
                <a16:creationId xmlns:a16="http://schemas.microsoft.com/office/drawing/2014/main" id="{A41751B1-5C2F-8393-8B5F-D6EB6B81F4A0}"/>
              </a:ext>
            </a:extLst>
          </p:cNvPr>
          <p:cNvGrpSpPr/>
          <p:nvPr/>
        </p:nvGrpSpPr>
        <p:grpSpPr>
          <a:xfrm>
            <a:off x="2569761" y="1467552"/>
            <a:ext cx="7828608" cy="3519981"/>
            <a:chOff x="2569760" y="1444106"/>
            <a:chExt cx="7342251" cy="3519981"/>
          </a:xfrm>
        </p:grpSpPr>
        <p:sp>
          <p:nvSpPr>
            <p:cNvPr id="3" name="TextBox 2">
              <a:extLst>
                <a:ext uri="{FF2B5EF4-FFF2-40B4-BE49-F238E27FC236}">
                  <a16:creationId xmlns:a16="http://schemas.microsoft.com/office/drawing/2014/main" id="{E69B6B55-BE85-E39F-D319-6B065F0836B7}"/>
                </a:ext>
              </a:extLst>
            </p:cNvPr>
            <p:cNvSpPr txBox="1"/>
            <p:nvPr/>
          </p:nvSpPr>
          <p:spPr>
            <a:xfrm>
              <a:off x="2569760" y="2381471"/>
              <a:ext cx="7342251" cy="1938992"/>
            </a:xfrm>
            <a:prstGeom prst="rect">
              <a:avLst/>
            </a:prstGeom>
            <a:noFill/>
          </p:spPr>
          <p:txBody>
            <a:bodyPr wrap="square" rtlCol="0">
              <a:spAutoFit/>
            </a:bodyPr>
            <a:lstStyle/>
            <a:p>
              <a:pPr algn="ctr"/>
              <a:r>
                <a:rPr lang="en-US" sz="4000" i="1" dirty="0">
                  <a:solidFill>
                    <a:schemeClr val="bg1"/>
                  </a:solidFill>
                </a:rPr>
                <a:t>In the short run, the market is a voting machine, but in the long run it is a weighing machine.</a:t>
              </a:r>
              <a:endParaRPr lang="en-IN" sz="4000" dirty="0">
                <a:solidFill>
                  <a:schemeClr val="bg1"/>
                </a:solidFill>
              </a:endParaRPr>
            </a:p>
          </p:txBody>
        </p:sp>
        <p:sp>
          <p:nvSpPr>
            <p:cNvPr id="2" name="TextBox 1">
              <a:extLst>
                <a:ext uri="{FF2B5EF4-FFF2-40B4-BE49-F238E27FC236}">
                  <a16:creationId xmlns:a16="http://schemas.microsoft.com/office/drawing/2014/main" id="{F4122F62-CB44-5B31-8F97-3FF40D8EDE73}"/>
                </a:ext>
              </a:extLst>
            </p:cNvPr>
            <p:cNvSpPr txBox="1"/>
            <p:nvPr/>
          </p:nvSpPr>
          <p:spPr>
            <a:xfrm>
              <a:off x="5218954" y="4563977"/>
              <a:ext cx="2123123" cy="400110"/>
            </a:xfrm>
            <a:prstGeom prst="rect">
              <a:avLst/>
            </a:prstGeom>
            <a:noFill/>
          </p:spPr>
          <p:txBody>
            <a:bodyPr wrap="none" rtlCol="0">
              <a:spAutoFit/>
            </a:bodyPr>
            <a:lstStyle/>
            <a:p>
              <a:r>
                <a:rPr lang="en-US" sz="2000" b="0" i="1" dirty="0">
                  <a:solidFill>
                    <a:schemeClr val="bg1"/>
                  </a:solidFill>
                  <a:effectLst/>
                </a:rPr>
                <a:t>- Benjamin Graham</a:t>
              </a:r>
              <a:r>
                <a:rPr lang="en-US" sz="2000" b="0" i="0" dirty="0">
                  <a:solidFill>
                    <a:schemeClr val="bg1"/>
                  </a:solidFill>
                  <a:effectLst/>
                </a:rPr>
                <a:t> </a:t>
              </a:r>
              <a:endParaRPr lang="en-US" sz="2000" dirty="0">
                <a:solidFill>
                  <a:schemeClr val="bg1"/>
                </a:solidFill>
              </a:endParaRPr>
            </a:p>
          </p:txBody>
        </p:sp>
        <p:sp>
          <p:nvSpPr>
            <p:cNvPr id="4" name="TextBox 3">
              <a:extLst>
                <a:ext uri="{FF2B5EF4-FFF2-40B4-BE49-F238E27FC236}">
                  <a16:creationId xmlns:a16="http://schemas.microsoft.com/office/drawing/2014/main" id="{1FF9CEAC-582F-8D85-6DE0-8555240F944C}"/>
                </a:ext>
              </a:extLst>
            </p:cNvPr>
            <p:cNvSpPr txBox="1"/>
            <p:nvPr/>
          </p:nvSpPr>
          <p:spPr>
            <a:xfrm>
              <a:off x="5542811" y="1444106"/>
              <a:ext cx="1040227" cy="1631216"/>
            </a:xfrm>
            <a:prstGeom prst="rect">
              <a:avLst/>
            </a:prstGeom>
            <a:noFill/>
          </p:spPr>
          <p:txBody>
            <a:bodyPr wrap="square">
              <a:spAutoFit/>
            </a:bodyPr>
            <a:lstStyle/>
            <a:p>
              <a:pPr algn="l"/>
              <a:r>
                <a:rPr lang="en-US" sz="10000" b="0" i="0" dirty="0">
                  <a:solidFill>
                    <a:schemeClr val="bg1"/>
                  </a:solidFill>
                  <a:effectLst/>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033328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 name="TextBox 2">
            <a:extLst>
              <a:ext uri="{FF2B5EF4-FFF2-40B4-BE49-F238E27FC236}">
                <a16:creationId xmlns:a16="http://schemas.microsoft.com/office/drawing/2014/main" id="{E69B6B55-BE85-E39F-D319-6B065F0836B7}"/>
              </a:ext>
            </a:extLst>
          </p:cNvPr>
          <p:cNvSpPr txBox="1"/>
          <p:nvPr/>
        </p:nvSpPr>
        <p:spPr>
          <a:xfrm>
            <a:off x="870633" y="3260489"/>
            <a:ext cx="3912035" cy="1200329"/>
          </a:xfrm>
          <a:prstGeom prst="rect">
            <a:avLst/>
          </a:prstGeom>
          <a:noFill/>
        </p:spPr>
        <p:txBody>
          <a:bodyPr wrap="square" rtlCol="0">
            <a:spAutoFit/>
          </a:bodyPr>
          <a:lstStyle/>
          <a:p>
            <a:r>
              <a:rPr lang="en-IN" b="1" dirty="0"/>
              <a:t>What you also want to know is </a:t>
            </a:r>
          </a:p>
          <a:p>
            <a:endParaRPr lang="en-IN" b="1" dirty="0"/>
          </a:p>
          <a:p>
            <a:pPr marL="285750" indent="-285750">
              <a:buFont typeface="Arial" panose="020B0604020202020204" pitchFamily="34" charset="0"/>
              <a:buChar char="•"/>
            </a:pPr>
            <a:r>
              <a:rPr lang="en-IN" dirty="0"/>
              <a:t>How bad the market can be ?</a:t>
            </a:r>
          </a:p>
          <a:p>
            <a:pPr marL="285750" indent="-285750">
              <a:buFont typeface="Arial" panose="020B0604020202020204" pitchFamily="34" charset="0"/>
              <a:buChar char="•"/>
            </a:pPr>
            <a:r>
              <a:rPr lang="en-IN" dirty="0"/>
              <a:t>How good the markets can be ?</a:t>
            </a:r>
          </a:p>
        </p:txBody>
      </p:sp>
      <p:grpSp>
        <p:nvGrpSpPr>
          <p:cNvPr id="4" name="Group 3">
            <a:extLst>
              <a:ext uri="{FF2B5EF4-FFF2-40B4-BE49-F238E27FC236}">
                <a16:creationId xmlns:a16="http://schemas.microsoft.com/office/drawing/2014/main" id="{A6978187-0747-9463-5510-919E45CFC566}"/>
              </a:ext>
            </a:extLst>
          </p:cNvPr>
          <p:cNvGrpSpPr/>
          <p:nvPr/>
        </p:nvGrpSpPr>
        <p:grpSpPr>
          <a:xfrm>
            <a:off x="0" y="-13252"/>
            <a:ext cx="12192000" cy="1386477"/>
            <a:chOff x="0" y="-13252"/>
            <a:chExt cx="12192000" cy="1386477"/>
          </a:xfrm>
        </p:grpSpPr>
        <p:grpSp>
          <p:nvGrpSpPr>
            <p:cNvPr id="10" name="Group 9">
              <a:extLst>
                <a:ext uri="{FF2B5EF4-FFF2-40B4-BE49-F238E27FC236}">
                  <a16:creationId xmlns:a16="http://schemas.microsoft.com/office/drawing/2014/main" id="{DD964794-F619-D9A6-CCC7-6C44B6E80379}"/>
                </a:ext>
              </a:extLst>
            </p:cNvPr>
            <p:cNvGrpSpPr/>
            <p:nvPr/>
          </p:nvGrpSpPr>
          <p:grpSpPr>
            <a:xfrm>
              <a:off x="0" y="-13252"/>
              <a:ext cx="12192000" cy="1386477"/>
              <a:chOff x="0" y="-13252"/>
              <a:chExt cx="12192000" cy="1386477"/>
            </a:xfrm>
          </p:grpSpPr>
          <p:sp>
            <p:nvSpPr>
              <p:cNvPr id="34" name="Rectangle 33">
                <a:extLst>
                  <a:ext uri="{FF2B5EF4-FFF2-40B4-BE49-F238E27FC236}">
                    <a16:creationId xmlns:a16="http://schemas.microsoft.com/office/drawing/2014/main" id="{0D4A2AD9-78A5-BC7F-E039-1380A3912342}"/>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7">
                <a:extLst>
                  <a:ext uri="{FF2B5EF4-FFF2-40B4-BE49-F238E27FC236}">
                    <a16:creationId xmlns:a16="http://schemas.microsoft.com/office/drawing/2014/main" id="{5BF34144-FA03-483D-BBA8-73231AF8A98F}"/>
                  </a:ext>
                </a:extLst>
              </p:cNvPr>
              <p:cNvSpPr/>
              <p:nvPr/>
            </p:nvSpPr>
            <p:spPr>
              <a:xfrm>
                <a:off x="9875520" y="0"/>
                <a:ext cx="2316480" cy="1373225"/>
              </a:xfrm>
              <a:custGeom>
                <a:avLst/>
                <a:gdLst>
                  <a:gd name="connsiteX0" fmla="*/ 0 w 2316480"/>
                  <a:gd name="connsiteY0" fmla="*/ 0 h 969187"/>
                  <a:gd name="connsiteX1" fmla="*/ 2316480 w 2316480"/>
                  <a:gd name="connsiteY1" fmla="*/ 0 h 969187"/>
                  <a:gd name="connsiteX2" fmla="*/ 2316480 w 2316480"/>
                  <a:gd name="connsiteY2" fmla="*/ 969187 h 969187"/>
                  <a:gd name="connsiteX3" fmla="*/ 0 w 2316480"/>
                  <a:gd name="connsiteY3" fmla="*/ 969187 h 969187"/>
                  <a:gd name="connsiteX4" fmla="*/ 0 w 2316480"/>
                  <a:gd name="connsiteY4" fmla="*/ 0 h 969187"/>
                  <a:gd name="connsiteX0" fmla="*/ 0 w 2316480"/>
                  <a:gd name="connsiteY0" fmla="*/ 0 h 1266899"/>
                  <a:gd name="connsiteX1" fmla="*/ 2316480 w 2316480"/>
                  <a:gd name="connsiteY1" fmla="*/ 0 h 1266899"/>
                  <a:gd name="connsiteX2" fmla="*/ 2316480 w 2316480"/>
                  <a:gd name="connsiteY2" fmla="*/ 969187 h 1266899"/>
                  <a:gd name="connsiteX3" fmla="*/ 223284 w 2316480"/>
                  <a:gd name="connsiteY3" fmla="*/ 1266899 h 1266899"/>
                  <a:gd name="connsiteX4" fmla="*/ 0 w 2316480"/>
                  <a:gd name="connsiteY4" fmla="*/ 0 h 1266899"/>
                  <a:gd name="connsiteX0" fmla="*/ 0 w 2316480"/>
                  <a:gd name="connsiteY0" fmla="*/ 0 h 1373225"/>
                  <a:gd name="connsiteX1" fmla="*/ 2316480 w 2316480"/>
                  <a:gd name="connsiteY1" fmla="*/ 0 h 1373225"/>
                  <a:gd name="connsiteX2" fmla="*/ 2316480 w 2316480"/>
                  <a:gd name="connsiteY2" fmla="*/ 969187 h 1373225"/>
                  <a:gd name="connsiteX3" fmla="*/ 244549 w 2316480"/>
                  <a:gd name="connsiteY3" fmla="*/ 1373225 h 1373225"/>
                  <a:gd name="connsiteX4" fmla="*/ 0 w 2316480"/>
                  <a:gd name="connsiteY4" fmla="*/ 0 h 13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6480" h="1373225">
                    <a:moveTo>
                      <a:pt x="0" y="0"/>
                    </a:moveTo>
                    <a:lnTo>
                      <a:pt x="2316480" y="0"/>
                    </a:lnTo>
                    <a:lnTo>
                      <a:pt x="2316480" y="969187"/>
                    </a:lnTo>
                    <a:lnTo>
                      <a:pt x="244549" y="137322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Icon&#10;&#10;Description automatically generated">
                <a:extLst>
                  <a:ext uri="{FF2B5EF4-FFF2-40B4-BE49-F238E27FC236}">
                    <a16:creationId xmlns:a16="http://schemas.microsoft.com/office/drawing/2014/main" id="{D5C9A960-2343-B4EB-2B5D-1931EBAED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601" y="379482"/>
                <a:ext cx="1298317" cy="445020"/>
              </a:xfrm>
              <a:prstGeom prst="rect">
                <a:avLst/>
              </a:prstGeom>
            </p:spPr>
          </p:pic>
        </p:grpSp>
        <p:sp>
          <p:nvSpPr>
            <p:cNvPr id="33" name="TextBox 32">
              <a:extLst>
                <a:ext uri="{FF2B5EF4-FFF2-40B4-BE49-F238E27FC236}">
                  <a16:creationId xmlns:a16="http://schemas.microsoft.com/office/drawing/2014/main" id="{C12A5842-0E15-8D04-C663-6177422D532D}"/>
                </a:ext>
              </a:extLst>
            </p:cNvPr>
            <p:cNvSpPr txBox="1"/>
            <p:nvPr/>
          </p:nvSpPr>
          <p:spPr>
            <a:xfrm>
              <a:off x="1030415" y="324993"/>
              <a:ext cx="3225563" cy="553998"/>
            </a:xfrm>
            <a:prstGeom prst="rect">
              <a:avLst/>
            </a:prstGeom>
            <a:noFill/>
          </p:spPr>
          <p:txBody>
            <a:bodyPr wrap="none" rtlCol="0">
              <a:spAutoFit/>
            </a:bodyPr>
            <a:lstStyle/>
            <a:p>
              <a:r>
                <a:rPr lang="en-US" sz="3000" b="1" dirty="0">
                  <a:solidFill>
                    <a:schemeClr val="bg1"/>
                  </a:solidFill>
                  <a:latin typeface="Merriweather" pitchFamily="2" charset="77"/>
                </a:rPr>
                <a:t>Rolling Returns</a:t>
              </a:r>
              <a:endParaRPr lang="en-US" sz="3000" dirty="0">
                <a:solidFill>
                  <a:schemeClr val="bg1"/>
                </a:solidFill>
                <a:latin typeface="Merriweather" pitchFamily="2" charset="77"/>
              </a:endParaRPr>
            </a:p>
          </p:txBody>
        </p:sp>
      </p:grpSp>
      <p:graphicFrame>
        <p:nvGraphicFramePr>
          <p:cNvPr id="2" name="Chart 1">
            <a:extLst>
              <a:ext uri="{FF2B5EF4-FFF2-40B4-BE49-F238E27FC236}">
                <a16:creationId xmlns:a16="http://schemas.microsoft.com/office/drawing/2014/main" id="{2F0CADC2-2EA6-E9E7-D474-A4B09BC5935F}"/>
              </a:ext>
            </a:extLst>
          </p:cNvPr>
          <p:cNvGraphicFramePr>
            <a:graphicFrameLocks/>
          </p:cNvGraphicFramePr>
          <p:nvPr>
            <p:extLst>
              <p:ext uri="{D42A27DB-BD31-4B8C-83A1-F6EECF244321}">
                <p14:modId xmlns:p14="http://schemas.microsoft.com/office/powerpoint/2010/main" val="2105575316"/>
              </p:ext>
            </p:extLst>
          </p:nvPr>
        </p:nvGraphicFramePr>
        <p:xfrm>
          <a:off x="4942449" y="2130314"/>
          <a:ext cx="6651673" cy="40000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7388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5228</TotalTime>
  <Words>795</Words>
  <Application>Microsoft Office PowerPoint</Application>
  <PresentationFormat>Widescreen</PresentationFormat>
  <Paragraphs>199</Paragraphs>
  <Slides>20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Merriweather</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36</cp:revision>
  <dcterms:created xsi:type="dcterms:W3CDTF">2022-05-05T11:26:34Z</dcterms:created>
  <dcterms:modified xsi:type="dcterms:W3CDTF">2023-03-23T06:57:26Z</dcterms:modified>
</cp:coreProperties>
</file>